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bin" ContentType="application/vnd.openxmlformats-officedocument.presentationml.printerSettings"/>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autoCompressPictures="0">
  <p:sldMasterIdLst>
    <p:sldMasterId id="2147483648" r:id="rId1"/>
    <p:sldMasterId id="2147483803" r:id="rId2"/>
  </p:sldMasterIdLst>
  <p:notesMasterIdLst>
    <p:notesMasterId r:id="rId3"/>
  </p:notesMasterIdLst>
  <p:sldIdLst>
    <p:sldId id="362" r:id="rId4"/>
    <p:sldId id="444" r:id="rId5"/>
    <p:sldId id="445" r:id="rId6"/>
    <p:sldId id="446" r:id="rId7"/>
    <p:sldId id="448" r:id="rId8"/>
    <p:sldId id="449" r:id="rId9"/>
    <p:sldId id="450" r:id="rId10"/>
    <p:sldId id="451" r:id="rId11"/>
    <p:sldId id="452" r:id="rId12"/>
    <p:sldId id="453" r:id="rId13"/>
    <p:sldId id="454" r:id="rId14"/>
    <p:sldId id="434" r:id="rId15"/>
    <p:sldId id="435" r:id="rId16"/>
    <p:sldId id="436" r:id="rId17"/>
    <p:sldId id="437" r:id="rId18"/>
    <p:sldId id="438" r:id="rId19"/>
    <p:sldId id="439" r:id="rId20"/>
    <p:sldId id="440" r:id="rId21"/>
    <p:sldId id="441" r:id="rId22"/>
    <p:sldId id="442" r:id="rId23"/>
    <p:sldId id="443" r:id="rId24"/>
    <p:sldId id="409" r:id="rId25"/>
    <p:sldId id="423" r:id="rId26"/>
    <p:sldId id="410" r:id="rId27"/>
    <p:sldId id="433" r:id="rId28"/>
    <p:sldId id="429" r:id="rId29"/>
    <p:sldId id="411" r:id="rId30"/>
    <p:sldId id="414" r:id="rId31"/>
    <p:sldId id="412" r:id="rId32"/>
    <p:sldId id="413" r:id="rId33"/>
    <p:sldId id="427" r:id="rId34"/>
    <p:sldId id="420" r:id="rId35"/>
    <p:sldId id="400" r:id="rId36"/>
  </p:sldIdLst>
  <p:sldSz cx="9144000" cy="6858000" type="screen4x3"/>
  <p:notesSz cx="6858000" cy="9144000"/>
  <p:custDataLst>
    <p:tags r:id="rId38"/>
  </p:custDataLst>
  <p:defaultTextStyle>
    <a:defPPr>
      <a:defRPr lang="es-ES_tradnl"/>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4A2A"/>
    <a:srgbClr val="E85934"/>
    <a:srgbClr val="FF4F00"/>
    <a:srgbClr val="7030A0"/>
    <a:srgbClr val="E3046C"/>
    <a:srgbClr val="99CC33"/>
    <a:srgbClr val="FAC090"/>
    <a:srgbClr val="D99694"/>
    <a:srgbClr val="953735"/>
    <a:srgbClr val="49C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65" autoAdjust="0"/>
    <p:restoredTop sz="94640" autoAdjust="0"/>
  </p:normalViewPr>
  <p:slideViewPr>
    <p:cSldViewPr snapToObjects="1">
      <p:cViewPr>
        <p:scale>
          <a:sx n="70" d="100"/>
          <a:sy n="70" d="100"/>
        </p:scale>
        <p:origin x="-2104" y="-5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p:scale>
          <a:sx n="110" d="100"/>
          <a:sy n="110" d="100"/>
        </p:scale>
        <p:origin x="-1314" y="186"/>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printerSettings" Target="printerSettings/printerSettings1.bin" /><Relationship Id="rId38" Type="http://schemas.openxmlformats.org/officeDocument/2006/relationships/tags" Target="tags/tag1.xml" /><Relationship Id="rId39" Type="http://schemas.openxmlformats.org/officeDocument/2006/relationships/presProps" Target="presProps.xml" /><Relationship Id="rId4" Type="http://schemas.openxmlformats.org/officeDocument/2006/relationships/slide" Target="slides/slide1.xml" /><Relationship Id="rId40" Type="http://schemas.openxmlformats.org/officeDocument/2006/relationships/viewProps" Target="viewProps.xml" /><Relationship Id="rId41" Type="http://schemas.openxmlformats.org/officeDocument/2006/relationships/theme" Target="theme/theme1.xml" /><Relationship Id="rId42"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oleObject" Target="file:///C:\Users\rodrigo.diaz\Documents\Cuadros\Datos%20para%20presentaci&#243;n%20mineduc%202.xlsx" TargetMode="External"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L"/>
              <a:t>Matrícula Educación Superior por Tipo de Título</a:t>
            </a:r>
          </a:p>
          <a:p>
            <a:pPr>
              <a:defRPr/>
            </a:pPr>
            <a:r>
              <a:rPr lang="es-CL" sz="1200"/>
              <a:t>(2008 - 2013)</a:t>
            </a:r>
          </a:p>
        </c:rich>
      </c:tx>
      <c:overlay val="0"/>
    </c:title>
    <c:autoTitleDeleted val="0"/>
    <c:plotArea>
      <c:layout>
        <c:manualLayout>
          <c:layoutTarget val="inner"/>
          <c:xMode val="edge"/>
          <c:yMode val="edge"/>
          <c:x val="0.087365493178367615"/>
          <c:y val="0.14165079593658447"/>
          <c:w val="0.90112787485122681"/>
          <c:h val="0.65544420480728149"/>
        </c:manualLayout>
      </c:layout>
      <c:lineChart>
        <c:grouping/>
        <c:varyColors val="0"/>
        <c:ser>
          <c:idx val="0"/>
          <c:order val="0"/>
          <c:tx>
            <c:strRef>
              <c:f>Hoja1!$B$58</c:f>
              <c:strCache>
                <c:ptCount val="1"/>
                <c:pt idx="0">
                  <c:v>PROFESIONAL CON LICENCIATURA PREVIA</c:v>
                </c:pt>
              </c:strCache>
            </c:strRef>
          </c:tx>
          <c:marker>
            <c:symbol val="none"/>
          </c:marker>
          <c:dLbls>
            <c:dLblPos val="t"/>
            <c:showLegendKey val="0"/>
            <c:showVal val="1"/>
            <c:showCatName val="0"/>
            <c:showSerName val="0"/>
            <c:showPercent val="0"/>
            <c:showBubbleSize val="0"/>
            <c:extLst/>
          </c:dLbls>
          <c:cat>
            <c:numRef>
              <c:f>Hoja1!$C$57:$H$57</c:f>
              <c:numCache>
                <c:formatCode>General</c:formatCode>
                <c:ptCount val="6"/>
                <c:pt idx="0">
                  <c:v>2008</c:v>
                </c:pt>
                <c:pt idx="1">
                  <c:v>2009</c:v>
                </c:pt>
                <c:pt idx="2">
                  <c:v>2010</c:v>
                </c:pt>
                <c:pt idx="3">
                  <c:v>2011</c:v>
                </c:pt>
                <c:pt idx="4">
                  <c:v>2012</c:v>
                </c:pt>
                <c:pt idx="5">
                  <c:v>2013</c:v>
                </c:pt>
              </c:numCache>
            </c:numRef>
          </c:cat>
          <c:val>
            <c:numRef>
              <c:f>Hoja1!$C$58:$H$58</c:f>
              <c:numCache>
                <c:formatCode>_-* #,##0_-;\-* #,##0_-;_-* "-"??_-;_-@_-</c:formatCode>
                <c:ptCount val="6"/>
                <c:pt idx="0">
                  <c:v>450074</c:v>
                </c:pt>
                <c:pt idx="1">
                  <c:v>461242</c:v>
                </c:pt>
                <c:pt idx="2">
                  <c:v>517036</c:v>
                </c:pt>
                <c:pt idx="3">
                  <c:v>539776</c:v>
                </c:pt>
                <c:pt idx="4">
                  <c:v>563137</c:v>
                </c:pt>
                <c:pt idx="5">
                  <c:v>570971</c:v>
                </c:pt>
              </c:numCache>
            </c:numRef>
          </c:val>
          <c:smooth val="0"/>
        </c:ser>
        <c:ser>
          <c:idx val="1"/>
          <c:order val="1"/>
          <c:tx>
            <c:strRef>
              <c:f>Hoja1!$B$59</c:f>
              <c:strCache>
                <c:ptCount val="1"/>
                <c:pt idx="0">
                  <c:v>PROFESIONAL SIN LICENCIATURA PREVIA</c:v>
                </c:pt>
              </c:strCache>
            </c:strRef>
          </c:tx>
          <c:marker>
            <c:symbol val="none"/>
          </c:marker>
          <c:dLbls>
            <c:dLblPos val="b"/>
            <c:showLegendKey val="0"/>
            <c:showVal val="1"/>
            <c:showCatName val="0"/>
            <c:showSerName val="0"/>
            <c:showPercent val="0"/>
            <c:showBubbleSize val="0"/>
            <c:extLst/>
          </c:dLbls>
          <c:cat>
            <c:numRef>
              <c:f>Hoja1!$C$57:$H$57</c:f>
              <c:numCache>
                <c:formatCode>General</c:formatCode>
                <c:ptCount val="6"/>
                <c:pt idx="0">
                  <c:v>2008</c:v>
                </c:pt>
                <c:pt idx="1">
                  <c:v>2009</c:v>
                </c:pt>
                <c:pt idx="2">
                  <c:v>2010</c:v>
                </c:pt>
                <c:pt idx="3">
                  <c:v>2011</c:v>
                </c:pt>
                <c:pt idx="4">
                  <c:v>2012</c:v>
                </c:pt>
                <c:pt idx="5">
                  <c:v>2013</c:v>
                </c:pt>
              </c:numCache>
            </c:numRef>
          </c:cat>
          <c:val>
            <c:numRef>
              <c:f>Hoja1!$C$59:$H$59</c:f>
              <c:numCache>
                <c:formatCode>_-* #,##0_-;\-* #,##0_-;_-* "-"??_-;_-@_-</c:formatCode>
                <c:ptCount val="6"/>
                <c:pt idx="0">
                  <c:v>143860</c:v>
                </c:pt>
                <c:pt idx="1">
                  <c:v>168260</c:v>
                </c:pt>
                <c:pt idx="2">
                  <c:v>178517</c:v>
                </c:pt>
                <c:pt idx="3">
                  <c:v>196547</c:v>
                </c:pt>
                <c:pt idx="4">
                  <c:v>198030</c:v>
                </c:pt>
                <c:pt idx="5">
                  <c:v>215906</c:v>
                </c:pt>
              </c:numCache>
            </c:numRef>
          </c:val>
          <c:smooth val="0"/>
        </c:ser>
        <c:ser>
          <c:idx val="2"/>
          <c:order val="2"/>
          <c:tx>
            <c:strRef>
              <c:f>Hoja1!$B$60</c:f>
              <c:strCache>
                <c:ptCount val="1"/>
                <c:pt idx="0">
                  <c:v>TÉCNICO DE NIVEL SUPERIOR</c:v>
                </c:pt>
              </c:strCache>
            </c:strRef>
          </c:tx>
          <c:marker>
            <c:symbol val="none"/>
          </c:marker>
          <c:dLbls>
            <c:dLblPos val="t"/>
            <c:showLegendKey val="0"/>
            <c:showVal val="1"/>
            <c:showCatName val="0"/>
            <c:showSerName val="0"/>
            <c:showPercent val="0"/>
            <c:showBubbleSize val="0"/>
            <c:extLst/>
          </c:dLbls>
          <c:cat>
            <c:numRef>
              <c:f>Hoja1!$C$57:$H$57</c:f>
              <c:numCache>
                <c:formatCode>General</c:formatCode>
                <c:ptCount val="6"/>
                <c:pt idx="0">
                  <c:v>2008</c:v>
                </c:pt>
                <c:pt idx="1">
                  <c:v>2009</c:v>
                </c:pt>
                <c:pt idx="2">
                  <c:v>2010</c:v>
                </c:pt>
                <c:pt idx="3">
                  <c:v>2011</c:v>
                </c:pt>
                <c:pt idx="4">
                  <c:v>2012</c:v>
                </c:pt>
                <c:pt idx="5">
                  <c:v>2013</c:v>
                </c:pt>
              </c:numCache>
            </c:numRef>
          </c:cat>
          <c:val>
            <c:numRef>
              <c:f>Hoja1!$C$60:$H$60</c:f>
              <c:numCache>
                <c:formatCode>_-* #,##0_-;\-* #,##0_-;_-* "-"??_-;_-@_-</c:formatCode>
                <c:ptCount val="6"/>
                <c:pt idx="0">
                  <c:v>175914</c:v>
                </c:pt>
                <c:pt idx="1">
                  <c:v>206083</c:v>
                </c:pt>
                <c:pt idx="2">
                  <c:v>244920</c:v>
                </c:pt>
                <c:pt idx="3">
                  <c:v>279077</c:v>
                </c:pt>
                <c:pt idx="4">
                  <c:v>303991</c:v>
                </c:pt>
                <c:pt idx="5">
                  <c:v>327763</c:v>
                </c:pt>
              </c:numCache>
            </c:numRef>
          </c:val>
          <c:smooth val="0"/>
        </c:ser>
        <c:dLbls>
          <c:showLegendKey val="0"/>
          <c:showVal val="0"/>
          <c:showCatName val="0"/>
          <c:showSerName val="0"/>
          <c:showPercent val="0"/>
          <c:showBubbleSize val="0"/>
          <c:showLeaderLines val="0"/>
        </c:dLbls>
        <c:axId val="-2135418056"/>
        <c:axId val="-2135414936"/>
      </c:lineChart>
      <c:catAx>
        <c:axId val="-2135418056"/>
        <c:scaling>
          <c:orientation/>
        </c:scaling>
        <c:delete val="0"/>
        <c:axPos val="b"/>
        <c:numFmt formatCode="General" sourceLinked="1"/>
        <c:majorTickMark val="out"/>
        <c:minorTickMark val="none"/>
        <c:crossAx val="-2135414936"/>
        <c:crosses val="autoZero"/>
        <c:auto val="0"/>
        <c:lblAlgn val="ctr"/>
        <c:lblOffset/>
        <c:noMultiLvlLbl val="0"/>
      </c:catAx>
      <c:valAx>
        <c:axId val="-2135414936"/>
        <c:scaling>
          <c:orientation/>
        </c:scaling>
        <c:delete val="0"/>
        <c:axPos val="l"/>
        <c:numFmt formatCode="_-* #,##0_-;\-* #,##0_-;_-* &quot;-&quot;??_-;_-@_-" sourceLinked="1"/>
        <c:majorTickMark val="out"/>
        <c:minorTickMark val="none"/>
        <c:crossAx val="-2135418056"/>
        <c:crosses val="autoZero"/>
        <c:crossBetween val="between"/>
      </c:valAx>
    </c:plotArea>
    <c:legend>
      <c:legendPos val="b"/>
      <c:layout>
        <c:manualLayout>
          <c:xMode val="edge"/>
          <c:yMode val="edge"/>
          <c:x val="0.144709512591362"/>
          <c:y val="0.88704013824462891"/>
          <c:w val="0.82533472776412964"/>
          <c:h val="0.096293292939662933"/>
        </c:manualLayout>
      </c:layout>
      <c:overlay val="0"/>
    </c:legend>
    <c:plotVisOnly val="1"/>
    <c:dispBlanksAs val="gap"/>
    <c:showDLblsOverMax val="0"/>
  </c:chart>
  <c:externalData r:id="rId1">
    <c:autoUpdate val="0"/>
  </c:externalData>
</c:chartSpace>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529B5A40-086A-45BC-93C0-0E8F400A97E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dgm:t>
    </dgm:pt>
    <dgm:pt modelId="{852A473A-8835-42E3-B89F-452E1363878D}" type="parTrans" cxnId="{49BBD938-1FA0-4FEB-A386-5D35C89A7CD2}">
      <dgm:prSet custT="1"/>
      <dgm:spPr/>
      <dgm:t>
        <a:bodyPr/>
        <a:lstStyle/>
        <a:p>
          <a:endParaRPr lang="es-CL" sz="2800"/>
        </a:p>
      </dgm:t>
    </dgm:pt>
    <dgm:pt modelId="{36B4462E-B8F9-4732-90BE-E060165AC5F1}">
      <dgm:prSet phldrT="[Texto]" custT="1"/>
      <dgm:spPr>
        <a:solidFill>
          <a:srgbClr val="C00000">
            <a:alpha val="50000"/>
          </a:srgbClr>
        </a:solidFill>
      </dgm:spPr>
      <dgm:t>
        <a:bodyPr/>
        <a:lstStyle/>
        <a:p>
          <a:r>
            <a:rPr lang="es-CL" sz="2000" b="1" smtClean="0">
              <a:latin typeface="Cambria" pitchFamily="18" charset="0"/>
            </a:rPr>
            <a:t>CONSEJOS SECTORIALES DE COMPETENCIAS</a:t>
          </a:r>
          <a:endParaRPr lang="es-CL" sz="2000" b="1">
            <a:latin typeface="Cambria" panose="02040503050406030204" pitchFamily="18" charset="0"/>
          </a:endParaRPr>
        </a:p>
      </dgm:t>
    </dgm:pt>
    <dgm:pt modelId="{91F80081-FFA0-47EB-BF48-5421001475A4}" type="sibTrans" cxnId="{49BBD938-1FA0-4FEB-A386-5D35C89A7CD2}">
      <dgm:prSet custT="1"/>
      <dgm:spPr/>
      <dgm:t>
        <a:bodyPr/>
        <a:lstStyle/>
        <a:p>
          <a:endParaRPr lang="es-CL" sz="2800"/>
        </a:p>
      </dgm:t>
    </dgm:pt>
    <dgm:pt modelId="{03BB37BF-CE5A-4FB9-80B3-DD3599136729}" type="parTrans" cxnId="{1C4CE987-5B40-4607-AEAC-17871A3DF98E}">
      <dgm:prSet custT="1"/>
      <dgm:spPr/>
      <dgm:t>
        <a:bodyPr/>
        <a:lstStyle/>
        <a:p>
          <a:endParaRPr lang="es-CL" sz="2800"/>
        </a:p>
      </dgm:t>
    </dgm:pt>
    <dgm:pt modelId="{68D5B7D5-20D1-4602-85F6-C2837A4BFA05}">
      <dgm:prSet phldrT="[Texto]" custT="1"/>
      <dgm:spPr>
        <a:solidFill>
          <a:schemeClr val="accent3">
            <a:lumMod val="50000"/>
            <a:alpha val="50000"/>
          </a:schemeClr>
        </a:solidFill>
      </dgm:spPr>
      <dgm:t>
        <a:bodyPr/>
        <a:lstStyle/>
        <a:p>
          <a:r>
            <a:rPr lang="es-CL" sz="2000" b="1" smtClean="0">
              <a:latin typeface="Cambria" pitchFamily="18" charset="0"/>
            </a:rPr>
            <a:t>ACREDITACION DE CALIDAD DE LA OFERTA DE PROGRAMAS</a:t>
          </a:r>
          <a:endParaRPr lang="es-CL" sz="2000" b="1">
            <a:latin typeface="Cambria" pitchFamily="18" charset="0"/>
          </a:endParaRPr>
        </a:p>
      </dgm:t>
    </dgm:pt>
    <dgm:pt modelId="{22044219-8720-43E8-934C-627DBDEC21EE}" type="sibTrans" cxnId="{1C4CE987-5B40-4607-AEAC-17871A3DF98E}">
      <dgm:prSet custT="1"/>
      <dgm:spPr/>
      <dgm:t>
        <a:bodyPr/>
        <a:lstStyle/>
        <a:p>
          <a:endParaRPr lang="es-CL" sz="2800"/>
        </a:p>
      </dgm:t>
    </dgm:pt>
    <dgm:pt modelId="{389F83F9-0558-4916-8FE3-3D29989F2F63}" type="parTrans" cxnId="{2D52342C-41E8-4AC6-A96D-8046109CDB92}">
      <dgm:prSet custT="1"/>
      <dgm:spPr/>
      <dgm:t>
        <a:bodyPr/>
        <a:lstStyle/>
        <a:p>
          <a:endParaRPr lang="es-CL" sz="2800"/>
        </a:p>
      </dgm:t>
    </dgm:pt>
    <dgm:pt modelId="{B9BCA4E8-24FD-4F00-818A-4024204F8B43}">
      <dgm:prSet phldrT="[Texto]" custT="1"/>
      <dgm:spPr>
        <a:solidFill>
          <a:srgbClr val="FFC000">
            <a:alpha val="50000"/>
          </a:srgbClr>
        </a:solidFill>
      </dgm:spPr>
      <dgm:t>
        <a:bodyPr/>
        <a:lstStyle/>
        <a:p>
          <a:r>
            <a:rPr lang="es-CL" sz="2000" b="1" smtClean="0">
              <a:latin typeface="Cambria" pitchFamily="18" charset="0"/>
            </a:rPr>
            <a:t>MARCO DE CUALIFICACIONES</a:t>
          </a:r>
          <a:endParaRPr lang="es-CL" sz="2000" b="1">
            <a:latin typeface="Cambria" pitchFamily="18" charset="0"/>
          </a:endParaRPr>
        </a:p>
      </dgm:t>
    </dgm:pt>
    <dgm:pt modelId="{CA66B864-F652-41EB-9CD4-91844B0CC3EC}" type="sibTrans" cxnId="{2D52342C-41E8-4AC6-A96D-8046109CDB92}">
      <dgm:prSet custT="1"/>
      <dgm:spPr/>
      <dgm:t>
        <a:bodyPr/>
        <a:lstStyle/>
        <a:p>
          <a:endParaRPr lang="es-CL" sz="2800"/>
        </a:p>
      </dgm:t>
    </dgm:pt>
    <dgm:pt modelId="{D7398D66-2C4B-49C3-9469-A6C1224B424C}" type="pres">
      <dgm:prSet presAssocID="{529B5A40-086A-45BC-93C0-0E8F400A97EF}" presName="compositeShape">
        <dgm:presLayoutVars>
          <dgm:chMax val="7"/>
          <dgm:dir/>
          <dgm:resizeHandles val="exact"/>
        </dgm:presLayoutVars>
      </dgm:prSet>
      <dgm:spPr/>
      <dgm:t>
        <a:bodyPr/>
        <a:lstStyle/>
        <a:p/>
      </dgm:t>
    </dgm:pt>
    <dgm:pt modelId="{12CBD2FF-2B84-41BA-861E-AB35FF7E1D77}" type="pres">
      <dgm:prSet presAssocID="{36B4462E-B8F9-4732-90BE-E060165AC5F1}" presName="circ1" presStyleLbl="vennNode1" presStyleCnt="3"/>
      <dgm:spPr/>
      <dgm:t>
        <a:bodyPr/>
        <a:lstStyle/>
        <a:p>
          <a:endParaRPr lang="es-CL"/>
        </a:p>
      </dgm:t>
    </dgm:pt>
    <dgm:pt modelId="{4C9B14B8-3799-4069-AC01-AFE07875698D}" type="pres">
      <dgm:prSet presAssocID="{36B4462E-B8F9-4732-90BE-E060165AC5F1}" presName="circ1Tx" presStyleLbl="revTx" presStyleCnt="3">
        <dgm:presLayoutVars>
          <dgm:chMax val="0"/>
          <dgm:chPref val="0"/>
          <dgm:bulletEnabled val="1"/>
        </dgm:presLayoutVars>
      </dgm:prSet>
      <dgm:spPr/>
      <dgm:t>
        <a:bodyPr/>
        <a:lstStyle/>
        <a:p>
          <a:endParaRPr lang="es-CL"/>
        </a:p>
      </dgm:t>
    </dgm:pt>
    <dgm:pt modelId="{DE6D9A6A-0667-4C20-992B-526E2AC5F9E2}" type="pres">
      <dgm:prSet presAssocID="{68D5B7D5-20D1-4602-85F6-C2837A4BFA05}" presName="circ2" presStyleLbl="vennNode1" presStyleIdx="1" presStyleCnt="3"/>
      <dgm:spPr/>
      <dgm:t>
        <a:bodyPr/>
        <a:lstStyle/>
        <a:p>
          <a:endParaRPr lang="es-CL"/>
        </a:p>
      </dgm:t>
    </dgm:pt>
    <dgm:pt modelId="{F92A447A-9572-429C-B3F5-73A6BEE6E725}" type="pres">
      <dgm:prSet presAssocID="{68D5B7D5-20D1-4602-85F6-C2837A4BFA05}" presName="circ2Tx" presStyleLbl="revTx" presStyleIdx="1" presStyleCnt="3">
        <dgm:presLayoutVars>
          <dgm:chMax val="0"/>
          <dgm:chPref val="0"/>
          <dgm:bulletEnabled val="1"/>
        </dgm:presLayoutVars>
      </dgm:prSet>
      <dgm:spPr/>
      <dgm:t>
        <a:bodyPr/>
        <a:lstStyle/>
        <a:p>
          <a:endParaRPr lang="es-CL"/>
        </a:p>
      </dgm:t>
    </dgm:pt>
    <dgm:pt modelId="{7F67885A-1191-4D02-B9B2-6349A9895858}" type="pres">
      <dgm:prSet presAssocID="{B9BCA4E8-24FD-4F00-818A-4024204F8B43}" presName="circ3" presStyleLbl="vennNode1" presStyleIdx="2" presStyleCnt="3" custScaleX="105035" custLinFactNeighborX="-2475" custLinFactNeighborY="-797"/>
      <dgm:spPr/>
      <dgm:t>
        <a:bodyPr/>
        <a:lstStyle/>
        <a:p>
          <a:endParaRPr lang="es-CL"/>
        </a:p>
      </dgm:t>
    </dgm:pt>
    <dgm:pt modelId="{A3F7E19F-03FD-43BB-87F7-060995B3EF45}" type="pres">
      <dgm:prSet presAssocID="{B9BCA4E8-24FD-4F00-818A-4024204F8B43}" presName="circ3Tx" presStyleLbl="revTx" presStyleIdx="2" presStyleCnt="3">
        <dgm:presLayoutVars>
          <dgm:chMax val="0"/>
          <dgm:chPref val="0"/>
          <dgm:bulletEnabled val="1"/>
        </dgm:presLayoutVars>
      </dgm:prSet>
      <dgm:spPr/>
      <dgm:t>
        <a:bodyPr/>
        <a:lstStyle/>
        <a:p>
          <a:endParaRPr lang="es-CL"/>
        </a:p>
      </dgm:t>
    </dgm:pt>
  </dgm:ptLst>
  <dgm:cxnLst>
    <dgm:cxn modelId="{49BBD938-1FA0-4FEB-A386-5D35C89A7CD2}" srcId="{529B5A40-086A-45BC-93C0-0E8F400A97EF}" destId="{36B4462E-B8F9-4732-90BE-E060165AC5F1}" srcOrd="0" destOrd="0" parTransId="{852A473A-8835-42E3-B89F-452E1363878D}" sibTransId="{91F80081-FFA0-47EB-BF48-5421001475A4}"/>
    <dgm:cxn modelId="{1C4CE987-5B40-4607-AEAC-17871A3DF98E}" srcId="{529B5A40-086A-45BC-93C0-0E8F400A97EF}" destId="{68D5B7D5-20D1-4602-85F6-C2837A4BFA05}" srcOrd="1" destOrd="0" parTransId="{03BB37BF-CE5A-4FB9-80B3-DD3599136729}" sibTransId="{22044219-8720-43E8-934C-627DBDEC21EE}"/>
    <dgm:cxn modelId="{2D52342C-41E8-4AC6-A96D-8046109CDB92}" srcId="{529B5A40-086A-45BC-93C0-0E8F400A97EF}" destId="{B9BCA4E8-24FD-4F00-818A-4024204F8B43}" srcOrd="2" destOrd="0" parTransId="{389F83F9-0558-4916-8FE3-3D29989F2F63}" sibTransId="{CA66B864-F652-41EB-9CD4-91844B0CC3EC}"/>
    <dgm:cxn modelId="{EE11C572-8141-452A-8EF7-2E845C58F24C}" type="presOf" srcId="{529B5A40-086A-45BC-93C0-0E8F400A97EF}" destId="{D7398D66-2C4B-49C3-9469-A6C1224B424C}" srcOrd="0" destOrd="0" presId="urn:microsoft.com/office/officeart/2005/8/layout/venn1"/>
    <dgm:cxn modelId="{27420E46-64AF-4F48-B56C-6944D099F188}" type="presParOf" srcId="{D7398D66-2C4B-49C3-9469-A6C1224B424C}" destId="{12CBD2FF-2B84-41BA-861E-AB35FF7E1D77}" srcOrd="0" destOrd="0" presId="urn:microsoft.com/office/officeart/2005/8/layout/venn1"/>
    <dgm:cxn modelId="{15455252-B1A4-40BD-A16A-563C61B038A6}" type="presOf" srcId="{36B4462E-B8F9-4732-90BE-E060165AC5F1}" destId="{12CBD2FF-2B84-41BA-861E-AB35FF7E1D77}" srcOrd="0" destOrd="0" presId="urn:microsoft.com/office/officeart/2005/8/layout/venn1"/>
    <dgm:cxn modelId="{438D107E-D8DF-47E6-85C2-80C46BDC8EED}" type="presParOf" srcId="{D7398D66-2C4B-49C3-9469-A6C1224B424C}" destId="{4C9B14B8-3799-4069-AC01-AFE07875698D}" srcOrd="1" destOrd="0" presId="urn:microsoft.com/office/officeart/2005/8/layout/venn1"/>
    <dgm:cxn modelId="{518EEA26-1802-4037-9763-EA7CD7273698}" type="presOf" srcId="{36B4462E-B8F9-4732-90BE-E060165AC5F1}" destId="{4C9B14B8-3799-4069-AC01-AFE07875698D}" srcOrd="1" destOrd="0" presId="urn:microsoft.com/office/officeart/2005/8/layout/venn1"/>
    <dgm:cxn modelId="{D626436A-CC24-45F2-A807-BFBC883B8F64}" type="presParOf" srcId="{D7398D66-2C4B-49C3-9469-A6C1224B424C}" destId="{DE6D9A6A-0667-4C20-992B-526E2AC5F9E2}" srcOrd="2" destOrd="0" presId="urn:microsoft.com/office/officeart/2005/8/layout/venn1"/>
    <dgm:cxn modelId="{6FDC21EC-3307-416C-8257-B67DE8A147DF}" type="presOf" srcId="{68D5B7D5-20D1-4602-85F6-C2837A4BFA05}" destId="{DE6D9A6A-0667-4C20-992B-526E2AC5F9E2}" srcOrd="0" destOrd="0" presId="urn:microsoft.com/office/officeart/2005/8/layout/venn1"/>
    <dgm:cxn modelId="{DA133295-3D4B-4CC3-BD61-592F5EC64827}" type="presParOf" srcId="{D7398D66-2C4B-49C3-9469-A6C1224B424C}" destId="{F92A447A-9572-429C-B3F5-73A6BEE6E725}" srcOrd="3" destOrd="0" presId="urn:microsoft.com/office/officeart/2005/8/layout/venn1"/>
    <dgm:cxn modelId="{C073D64B-02CE-447A-9190-98FF416BA276}" type="presOf" srcId="{68D5B7D5-20D1-4602-85F6-C2837A4BFA05}" destId="{F92A447A-9572-429C-B3F5-73A6BEE6E725}" srcOrd="1" destOrd="0" presId="urn:microsoft.com/office/officeart/2005/8/layout/venn1"/>
    <dgm:cxn modelId="{134F62B5-2098-4B0D-BAFC-3B46A3F373C6}" type="presParOf" srcId="{D7398D66-2C4B-49C3-9469-A6C1224B424C}" destId="{7F67885A-1191-4D02-B9B2-6349A9895858}" srcOrd="4" destOrd="0" presId="urn:microsoft.com/office/officeart/2005/8/layout/venn1"/>
    <dgm:cxn modelId="{932EA00F-A425-4DEB-9555-222A03B907E0}" type="presOf" srcId="{B9BCA4E8-24FD-4F00-818A-4024204F8B43}" destId="{7F67885A-1191-4D02-B9B2-6349A9895858}" srcOrd="0" destOrd="0" presId="urn:microsoft.com/office/officeart/2005/8/layout/venn1"/>
    <dgm:cxn modelId="{4A42B457-8356-4637-BEE2-B633C800497F}" type="presParOf" srcId="{D7398D66-2C4B-49C3-9469-A6C1224B424C}" destId="{A3F7E19F-03FD-43BB-87F7-060995B3EF45}" srcOrd="5" destOrd="0" presId="urn:microsoft.com/office/officeart/2005/8/layout/venn1"/>
    <dgm:cxn modelId="{4F74167E-DA8F-4DB4-B6CE-08106F1C2351}" type="presOf" srcId="{B9BCA4E8-24FD-4F00-818A-4024204F8B43}" destId="{A3F7E19F-03FD-43BB-87F7-060995B3EF45}" srcOrd="1" destOrd="0" presId="urn:microsoft.com/office/officeart/2005/8/layout/venn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0AB2F96A-FDEA-474D-8FAC-43A6040DC16F}"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dgm:t>
    </dgm:pt>
    <dgm:pt modelId="{F501DE30-F29F-44A6-8CDE-2F61F196D0F0}" type="parTrans" cxnId="{0786473F-6ED8-4190-8A1B-E17A588C5FDA}">
      <dgm:prSet/>
      <dgm:spPr/>
      <dgm:t>
        <a:bodyPr/>
        <a:lstStyle/>
        <a:p>
          <a:endParaRPr lang="es-CL"/>
        </a:p>
      </dgm:t>
    </dgm:pt>
    <dgm:pt modelId="{64B48A80-29E7-413D-961D-08C5E0E85607}">
      <dgm:prSet phldrT="[Texto]" custT="1"/>
      <dgm:spPr/>
      <dgm:t>
        <a:bodyPr/>
        <a:lstStyle/>
        <a:p>
          <a:r>
            <a:rPr lang="es-CL" sz="2400" b="1" smtClean="0"/>
            <a:t>ESTUDIO FUERZA LABORAL </a:t>
          </a:r>
          <a:r>
            <a:rPr lang="es-CL" sz="2400" smtClean="0"/>
            <a:t> </a:t>
          </a:r>
        </a:p>
        <a:p>
          <a:r>
            <a:rPr lang="es-CL" sz="2000" smtClean="0"/>
            <a:t>Cuántas personas, en qué perfiles, en qué momento se requerirán.</a:t>
          </a:r>
          <a:endParaRPr lang="es-CL" sz="2000"/>
        </a:p>
      </dgm:t>
    </dgm:pt>
    <dgm:pt modelId="{55E7A001-6B32-449A-A066-F2FB966A61DB}" type="sibTrans" cxnId="{0786473F-6ED8-4190-8A1B-E17A588C5FDA}">
      <dgm:prSet/>
      <dgm:spPr/>
      <dgm:t>
        <a:bodyPr/>
        <a:lstStyle/>
        <a:p>
          <a:endParaRPr lang="es-CL"/>
        </a:p>
      </dgm:t>
    </dgm:pt>
    <dgm:pt modelId="{0360B16F-A59B-47E3-9C7B-FD4887776DC0}" type="parTrans" cxnId="{957EDEF4-133B-46D2-AF43-AA89FC270F12}">
      <dgm:prSet/>
      <dgm:spPr/>
      <dgm:t>
        <a:bodyPr/>
        <a:lstStyle/>
        <a:p>
          <a:endParaRPr lang="es-CL"/>
        </a:p>
      </dgm:t>
    </dgm:pt>
    <dgm:pt modelId="{81DA417D-2B41-4AE3-89B2-89F375783D7F}">
      <dgm:prSet phldrT="[Texto]" custT="1"/>
      <dgm:spPr/>
      <dgm:t>
        <a:bodyPr/>
        <a:lstStyle/>
        <a:p>
          <a:r>
            <a:rPr lang="es-CL" sz="1800" b="1" smtClean="0"/>
            <a:t>MARCO CUALIFICACIONES MINERÍA</a:t>
          </a:r>
          <a:r>
            <a:rPr lang="es-CL" sz="1800" smtClean="0"/>
            <a:t>  </a:t>
          </a:r>
        </a:p>
        <a:p>
          <a:r>
            <a:rPr lang="es-CL" sz="1800" smtClean="0"/>
            <a:t>Qué competencias laborales se requieren en la industria.</a:t>
          </a:r>
          <a:endParaRPr lang="es-CL" sz="1800"/>
        </a:p>
      </dgm:t>
    </dgm:pt>
    <dgm:pt modelId="{336E4AE4-8F6B-4F2B-A78F-0FF18E7EE7DA}" type="sibTrans" cxnId="{957EDEF4-133B-46D2-AF43-AA89FC270F12}">
      <dgm:prSet/>
      <dgm:spPr/>
      <dgm:t>
        <a:bodyPr/>
        <a:lstStyle/>
        <a:p>
          <a:endParaRPr lang="es-CL"/>
        </a:p>
      </dgm:t>
    </dgm:pt>
    <dgm:pt modelId="{CD64F378-E7CB-45AB-8ED8-B8BC177917A5}" type="pres">
      <dgm:prSet presAssocID="{0AB2F96A-FDEA-474D-8FAC-43A6040DC16F}" presName="compositeShape">
        <dgm:presLayoutVars>
          <dgm:chMax val="7"/>
          <dgm:dir/>
          <dgm:resizeHandles val="exact"/>
        </dgm:presLayoutVars>
      </dgm:prSet>
      <dgm:spPr/>
      <dgm:t>
        <a:bodyPr/>
        <a:lstStyle/>
        <a:p/>
      </dgm:t>
    </dgm:pt>
    <dgm:pt modelId="{E428B674-4781-4BCC-B756-D8E01FDAD140}" type="pres">
      <dgm:prSet presAssocID="{64B48A80-29E7-413D-961D-08C5E0E85607}" presName="circ1" presStyleLbl="vennNode1" presStyleCnt="2"/>
      <dgm:spPr/>
      <dgm:t>
        <a:bodyPr/>
        <a:lstStyle/>
        <a:p>
          <a:endParaRPr lang="es-CL"/>
        </a:p>
      </dgm:t>
    </dgm:pt>
    <dgm:pt modelId="{DC10A73C-7D46-431F-A6D6-4BA9785A0168}" type="pres">
      <dgm:prSet presAssocID="{64B48A80-29E7-413D-961D-08C5E0E85607}" presName="circ1Tx" presStyleLbl="revTx" presStyleCnt="2">
        <dgm:presLayoutVars>
          <dgm:chMax val="0"/>
          <dgm:chPref val="0"/>
          <dgm:bulletEnabled val="1"/>
        </dgm:presLayoutVars>
      </dgm:prSet>
      <dgm:spPr/>
      <dgm:t>
        <a:bodyPr/>
        <a:lstStyle/>
        <a:p>
          <a:endParaRPr lang="es-CL"/>
        </a:p>
      </dgm:t>
    </dgm:pt>
    <dgm:pt modelId="{6799A704-F87D-456C-89DA-04C80E517A29}" type="pres">
      <dgm:prSet presAssocID="{81DA417D-2B41-4AE3-89B2-89F375783D7F}" presName="circ2" presStyleLbl="vennNode1" presStyleIdx="1" presStyleCnt="2"/>
      <dgm:spPr/>
      <dgm:t>
        <a:bodyPr/>
        <a:lstStyle/>
        <a:p>
          <a:endParaRPr lang="es-CL"/>
        </a:p>
      </dgm:t>
    </dgm:pt>
    <dgm:pt modelId="{C68763BD-E8C4-45E4-AC79-2EA87B75AA8D}" type="pres">
      <dgm:prSet presAssocID="{81DA417D-2B41-4AE3-89B2-89F375783D7F}" presName="circ2Tx" presStyleLbl="revTx" presStyleIdx="1" presStyleCnt="2">
        <dgm:presLayoutVars>
          <dgm:chMax val="0"/>
          <dgm:chPref val="0"/>
          <dgm:bulletEnabled val="1"/>
        </dgm:presLayoutVars>
      </dgm:prSet>
      <dgm:spPr/>
      <dgm:t>
        <a:bodyPr/>
        <a:lstStyle/>
        <a:p>
          <a:endParaRPr lang="es-CL"/>
        </a:p>
      </dgm:t>
    </dgm:pt>
  </dgm:ptLst>
  <dgm:cxnLst>
    <dgm:cxn modelId="{0786473F-6ED8-4190-8A1B-E17A588C5FDA}" srcId="{0AB2F96A-FDEA-474D-8FAC-43A6040DC16F}" destId="{64B48A80-29E7-413D-961D-08C5E0E85607}" srcOrd="0" destOrd="0" parTransId="{F501DE30-F29F-44A6-8CDE-2F61F196D0F0}" sibTransId="{55E7A001-6B32-449A-A066-F2FB966A61DB}"/>
    <dgm:cxn modelId="{957EDEF4-133B-46D2-AF43-AA89FC270F12}" srcId="{0AB2F96A-FDEA-474D-8FAC-43A6040DC16F}" destId="{81DA417D-2B41-4AE3-89B2-89F375783D7F}" srcOrd="1" destOrd="0" parTransId="{0360B16F-A59B-47E3-9C7B-FD4887776DC0}" sibTransId="{336E4AE4-8F6B-4F2B-A78F-0FF18E7EE7DA}"/>
    <dgm:cxn modelId="{D9AA2AE9-09E7-46DC-A6FB-144052F92CAB}" type="presOf" srcId="{0AB2F96A-FDEA-474D-8FAC-43A6040DC16F}" destId="{CD64F378-E7CB-45AB-8ED8-B8BC177917A5}" srcOrd="0" destOrd="0" presId="urn:microsoft.com/office/officeart/2005/8/layout/venn1"/>
    <dgm:cxn modelId="{60F49E36-EFCA-493C-9E55-1515CC74255E}" type="presParOf" srcId="{CD64F378-E7CB-45AB-8ED8-B8BC177917A5}" destId="{E428B674-4781-4BCC-B756-D8E01FDAD140}" srcOrd="0" destOrd="0" presId="urn:microsoft.com/office/officeart/2005/8/layout/venn1"/>
    <dgm:cxn modelId="{18B3D18F-9862-4322-A17D-21AA48E3AA74}" type="presOf" srcId="{64B48A80-29E7-413D-961D-08C5E0E85607}" destId="{E428B674-4781-4BCC-B756-D8E01FDAD140}" srcOrd="0" destOrd="0" presId="urn:microsoft.com/office/officeart/2005/8/layout/venn1"/>
    <dgm:cxn modelId="{9E49FFF2-29DC-4DBB-AE8F-7C46A98AB4BE}" type="presParOf" srcId="{CD64F378-E7CB-45AB-8ED8-B8BC177917A5}" destId="{DC10A73C-7D46-431F-A6D6-4BA9785A0168}" srcOrd="1" destOrd="0" presId="urn:microsoft.com/office/officeart/2005/8/layout/venn1"/>
    <dgm:cxn modelId="{D2CDB537-1420-4A7B-8730-41D7AA2F09F9}" type="presOf" srcId="{64B48A80-29E7-413D-961D-08C5E0E85607}" destId="{DC10A73C-7D46-431F-A6D6-4BA9785A0168}" srcOrd="1" destOrd="0" presId="urn:microsoft.com/office/officeart/2005/8/layout/venn1"/>
    <dgm:cxn modelId="{E710AC1C-4ADF-4CAD-9B93-292719B0172E}" type="presParOf" srcId="{CD64F378-E7CB-45AB-8ED8-B8BC177917A5}" destId="{6799A704-F87D-456C-89DA-04C80E517A29}" srcOrd="2" destOrd="0" presId="urn:microsoft.com/office/officeart/2005/8/layout/venn1"/>
    <dgm:cxn modelId="{973D2644-DC3B-44B5-9937-A8D354A5BD75}" type="presOf" srcId="{81DA417D-2B41-4AE3-89B2-89F375783D7F}" destId="{6799A704-F87D-456C-89DA-04C80E517A29}" srcOrd="0" destOrd="0" presId="urn:microsoft.com/office/officeart/2005/8/layout/venn1"/>
    <dgm:cxn modelId="{78AEC7E7-87AA-4B56-9861-59D7ED6D4FBE}" type="presParOf" srcId="{CD64F378-E7CB-45AB-8ED8-B8BC177917A5}" destId="{C68763BD-E8C4-45E4-AC79-2EA87B75AA8D}" srcOrd="3" destOrd="0" presId="urn:microsoft.com/office/officeart/2005/8/layout/venn1"/>
    <dgm:cxn modelId="{0356F2CE-0508-4F57-8F9E-E4601169662A}" type="presOf" srcId="{81DA417D-2B41-4AE3-89B2-89F375783D7F}" destId="{C68763BD-E8C4-45E4-AC79-2EA87B75AA8D}" srcOrd="1"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6" name=""/>
      <dsp:cNvGrpSpPr/>
    </dsp:nvGrpSpPr>
    <dsp:grpSpPr/>
    <dsp:sp modelId="{12CBD2FF-2B84-41BA-861E-AB35FF7E1D77}">
      <dsp:nvSpPr>
        <dsp:cNvPr id="7" name=""/>
        <dsp:cNvSpPr/>
      </dsp:nvSpPr>
      <dsp:spPr>
        <a:xfrm>
          <a:off x="2357023" y="163743"/>
          <a:ext cx="3387791" cy="3387791"/>
        </a:xfrm>
        <a:prstGeom prst="ellipse">
          <a:avLst/>
        </a:prstGeom>
        <a:solidFill>
          <a:srgbClr val="C0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CL" sz="2000" b="1" kern="1200" smtClean="0">
              <a:latin typeface="Cambria" pitchFamily="18" charset="0"/>
            </a:rPr>
            <a:t>CONSEJOS SECTORIALES DE COMPETENCIAS</a:t>
          </a:r>
          <a:endParaRPr lang="es-CL" sz="2000" b="1" kern="1200">
            <a:latin typeface="Cambria" panose="02040503050406030204" pitchFamily="18" charset="0"/>
          </a:endParaRPr>
        </a:p>
      </dsp:txBody>
      <dsp:txXfrm>
        <a:off x="2808729" y="756606"/>
        <a:ext cx="2484380" cy="1524506"/>
      </dsp:txXfrm>
    </dsp:sp>
    <dsp:sp modelId="{DE6D9A6A-0667-4C20-992B-526E2AC5F9E2}">
      <dsp:nvSpPr>
        <dsp:cNvPr id="8" name=""/>
        <dsp:cNvSpPr/>
      </dsp:nvSpPr>
      <dsp:spPr>
        <a:xfrm>
          <a:off x="3579452" y="2281113"/>
          <a:ext cx="3387791" cy="3387791"/>
        </a:xfrm>
        <a:prstGeom prst="ellipse">
          <a:avLst/>
        </a:prstGeom>
        <a:solidFill>
          <a:schemeClr val="accent3">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CL" sz="2000" b="1" kern="1200" smtClean="0">
              <a:latin typeface="Cambria" pitchFamily="18" charset="0"/>
            </a:rPr>
            <a:t>ACREDITACION DE CALIDAD DE LA OFERTA DE PROGRAMAS</a:t>
          </a:r>
          <a:endParaRPr lang="es-CL" sz="2000" b="1" kern="1200">
            <a:latin typeface="Cambria" pitchFamily="18" charset="0"/>
          </a:endParaRPr>
        </a:p>
      </dsp:txBody>
      <dsp:txXfrm>
        <a:off x="4615551" y="3156292"/>
        <a:ext cx="2032675" cy="1863285"/>
      </dsp:txXfrm>
    </dsp:sp>
    <dsp:sp modelId="{7F67885A-1191-4D02-B9B2-6349A9895858}">
      <dsp:nvSpPr>
        <dsp:cNvPr id="9" name=""/>
        <dsp:cNvSpPr/>
      </dsp:nvSpPr>
      <dsp:spPr>
        <a:xfrm>
          <a:off x="965460" y="2254112"/>
          <a:ext cx="3558366" cy="3387791"/>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CL" sz="2000" b="1" kern="1200" smtClean="0">
              <a:latin typeface="Cambria" pitchFamily="18" charset="0"/>
            </a:rPr>
            <a:t>MARCO DE CUALIFICACIONES</a:t>
          </a:r>
          <a:endParaRPr lang="es-CL" sz="2000" b="1" kern="1200">
            <a:latin typeface="Cambria" pitchFamily="18" charset="0"/>
          </a:endParaRPr>
        </a:p>
      </dsp:txBody>
      <dsp:txXfrm>
        <a:off x="1300539" y="3129291"/>
        <a:ext cx="2135020" cy="1863285"/>
      </dsp:txXfrm>
    </dsp:sp>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1027" name=""/>
      <dsp:cNvGrpSpPr/>
    </dsp:nvGrpSpPr>
    <dsp:grpSpPr/>
    <dsp:sp modelId="{E428B674-4781-4BCC-B756-D8E01FDAD140}">
      <dsp:nvSpPr>
        <dsp:cNvPr id="1028" name=""/>
        <dsp:cNvSpPr/>
      </dsp:nvSpPr>
      <dsp:spPr>
        <a:xfrm>
          <a:off x="123767" y="343819"/>
          <a:ext cx="3052921" cy="3052921"/>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s-CL" sz="2400" b="1" kern="1200" smtClean="0"/>
            <a:t>ESTUDIO FUERZA LABORAL </a:t>
          </a:r>
          <a:r>
            <a:rPr lang="es-CL" sz="2400" kern="1200" smtClean="0"/>
            <a:t> </a:t>
          </a:r>
        </a:p>
        <a:p>
          <a:pPr lvl="0" algn="ctr" defTabSz="1066800">
            <a:lnSpc>
              <a:spcPct val="90000"/>
            </a:lnSpc>
            <a:spcBef>
              <a:spcPct val="0"/>
            </a:spcBef>
            <a:spcAft>
              <a:spcPct val="35000"/>
            </a:spcAft>
          </a:pPr>
          <a:r>
            <a:rPr lang="es-CL" sz="2000" kern="1200" smtClean="0"/>
            <a:t>Cuántas personas, en qué perfiles, en qué momento se requerirán.</a:t>
          </a:r>
          <a:endParaRPr lang="es-CL" sz="2000" kern="1200"/>
        </a:p>
      </dsp:txBody>
      <dsp:txXfrm>
        <a:off x="550075" y="703824"/>
        <a:ext cx="1760242" cy="2332911"/>
      </dsp:txXfrm>
    </dsp:sp>
    <dsp:sp modelId="{6799A704-F87D-456C-89DA-04C80E517A29}">
      <dsp:nvSpPr>
        <dsp:cNvPr id="1029" name=""/>
        <dsp:cNvSpPr/>
      </dsp:nvSpPr>
      <dsp:spPr>
        <a:xfrm>
          <a:off x="2324070" y="343819"/>
          <a:ext cx="3052921" cy="3052921"/>
        </a:xfrm>
        <a:prstGeom prst="ellipse">
          <a:avLst/>
        </a:prstGeom>
        <a:solidFill>
          <a:schemeClr val="accent4">
            <a:alpha val="50000"/>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CL" sz="1800" b="1" kern="1200" smtClean="0"/>
            <a:t>MARCO CUALIFICACIONES MINERÍA</a:t>
          </a:r>
          <a:r>
            <a:rPr lang="es-CL" sz="1800" kern="1200" smtClean="0"/>
            <a:t>  </a:t>
          </a:r>
        </a:p>
        <a:p>
          <a:pPr lvl="0" algn="ctr" defTabSz="800100">
            <a:lnSpc>
              <a:spcPct val="90000"/>
            </a:lnSpc>
            <a:spcBef>
              <a:spcPct val="0"/>
            </a:spcBef>
            <a:spcAft>
              <a:spcPct val="35000"/>
            </a:spcAft>
          </a:pPr>
          <a:r>
            <a:rPr lang="es-CL" sz="1800" kern="1200" smtClean="0"/>
            <a:t>Qué competencias laborales se requieren en la industria.</a:t>
          </a:r>
          <a:endParaRPr lang="es-CL" sz="1800" kern="1200"/>
        </a:p>
      </dsp:txBody>
      <dsp:txXfrm>
        <a:off x="3190440" y="703824"/>
        <a:ext cx="1760242" cy="2332911"/>
      </dsp:txXfrm>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dgm:ruleLst>
          </dgm:layoutNode>
        </dgm:if>
        <dgm:else name="Name29">
          <dgm:layoutNode name="circ1" styleLbl="vennNode1">
            <dgm:alg type="sp"/>
            <dgm:shape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dgm:ruleLst>
          </dgm:layoutNode>
        </dgm:else>
      </dgm:choose>
    </dgm:forEach>
    <dgm:forEach name="Name48" axis="ch" ptType="node" st="2" cnt="1">
      <dgm:layoutNode name="circ2" styleLbl="vennNode1">
        <dgm:alg type="sp"/>
        <dgm:shape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dgm:ruleLst>
      </dgm:layoutNode>
    </dgm:forEach>
    <dgm:forEach name="Name70" axis="ch" ptType="node" st="3" cnt="1">
      <dgm:layoutNode name="circ3" styleLbl="vennNode1">
        <dgm:alg type="sp"/>
        <dgm:shape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dgm:ruleLst>
      </dgm:layoutNode>
    </dgm:forEach>
    <dgm:forEach name="Name90" axis="ch" ptType="node" st="4" cnt="1">
      <dgm:layoutNode name="circ4" styleLbl="vennNode1">
        <dgm:alg type="sp"/>
        <dgm:shape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08" axis="ch" ptType="node" st="5" cnt="1">
      <dgm:layoutNode name="circ5" styleLbl="vennNode1">
        <dgm:alg type="sp"/>
        <dgm:shape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16" axis="ch" ptType="node" st="6" cnt="1">
      <dgm:layoutNode name="circ6" styleLbl="vennNode1">
        <dgm:alg type="sp"/>
        <dgm:shape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23" axis="ch" ptType="node" st="7" cnt="1">
      <dgm:layoutNode name="circ7" styleLbl="vennNode1">
        <dgm:alg type="sp"/>
        <dgm:shape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dgm:ruleLst>
      </dgm:layoutNode>
    </dgm:forEach>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dgm:ruleLst>
          </dgm:layoutNode>
        </dgm:if>
        <dgm:else name="Name29">
          <dgm:layoutNode name="circ1" styleLbl="vennNode1">
            <dgm:alg type="sp"/>
            <dgm:shape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dgm:ruleLst>
          </dgm:layoutNode>
        </dgm:else>
      </dgm:choose>
    </dgm:forEach>
    <dgm:forEach name="Name48" axis="ch" ptType="node" st="2" cnt="1">
      <dgm:layoutNode name="circ2" styleLbl="vennNode1">
        <dgm:alg type="sp"/>
        <dgm:shape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dgm:ruleLst>
      </dgm:layoutNode>
    </dgm:forEach>
    <dgm:forEach name="Name70" axis="ch" ptType="node" st="3" cnt="1">
      <dgm:layoutNode name="circ3" styleLbl="vennNode1">
        <dgm:alg type="sp"/>
        <dgm:shape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dgm:ruleLst>
      </dgm:layoutNode>
    </dgm:forEach>
    <dgm:forEach name="Name90" axis="ch" ptType="node" st="4" cnt="1">
      <dgm:layoutNode name="circ4" styleLbl="vennNode1">
        <dgm:alg type="sp"/>
        <dgm:shape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08" axis="ch" ptType="node" st="5" cnt="1">
      <dgm:layoutNode name="circ5" styleLbl="vennNode1">
        <dgm:alg type="sp"/>
        <dgm:shape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16" axis="ch" ptType="node" st="6" cnt="1">
      <dgm:layoutNode name="circ6" styleLbl="vennNode1">
        <dgm:alg type="sp"/>
        <dgm:shape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dgm:ruleLst>
      </dgm:layoutNode>
    </dgm:forEach>
    <dgm:forEach name="Name123" axis="ch" ptType="node" st="7" cnt="1">
      <dgm:layoutNode name="circ7" styleLbl="vennNode1">
        <dgm:alg type="sp"/>
        <dgm:shape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dgm:ruleLst>
      </dgm:layoutNode>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5C5B25-BAAD-4800-8F67-469805297BC7}" type="datetimeFigureOut">
              <a:rPr lang="es-CL" smtClean="0"/>
              <a:t>25-08-14</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0C440A-DE8A-461E-8E39-9BA1A271A884}" type="slidenum">
              <a:rPr lang="es-CL" smtClean="0"/>
              <a:t>‹Nr.›</a:t>
            </a:fld>
            <a:endParaRPr lang="es-CL"/>
          </a:p>
        </p:txBody>
      </p:sp>
    </p:spTree>
    <p:extLst>
      <p:ext uri="{BB962C8B-B14F-4D97-AF65-F5344CB8AC3E}">
        <p14:creationId xmlns:p14="http://schemas.microsoft.com/office/powerpoint/2010/main" val="334988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BF0C440A-DE8A-461E-8E39-9BA1A271A884}" type="slidenum">
              <a:rPr lang="es-CL" smtClean="0"/>
              <a:t>1</a:t>
            </a:fld>
            <a:endParaRPr lang="es-CL"/>
          </a:p>
        </p:txBody>
      </p:sp>
    </p:spTree>
    <p:extLst>
      <p:ext uri="{BB962C8B-B14F-4D97-AF65-F5344CB8AC3E}">
        <p14:creationId xmlns:p14="http://schemas.microsoft.com/office/powerpoint/2010/main" val="2730453206"/>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s-CL" b="1" smtClean="0"/>
              <a:t>Antigüedad de los programas</a:t>
            </a:r>
          </a:p>
          <a:p>
            <a:r>
              <a:rPr lang="es-CL" sz="1100" u="sng"/>
              <a:t>• Más de la mitad de los programas fueron creados hace menos de 5 años, por lo que desde la perspectiva del mercado, están en un  período de “marcha blanca”.</a:t>
            </a:r>
          </a:p>
          <a:p>
            <a:r>
              <a:rPr lang="es-CL" sz="1100" u="sng"/>
              <a:t>• Uno de cada cuatro programas mineros está recién en su primer año de funcionamiento.</a:t>
            </a:r>
            <a:endParaRPr lang="es-CL" b="1" u="sng" smtClean="0"/>
          </a:p>
          <a:p>
            <a:endParaRPr lang="es-CL" b="1" smtClean="0"/>
          </a:p>
          <a:p>
            <a:r>
              <a:rPr lang="es-CL" b="1" smtClean="0"/>
              <a:t>Programas vinculados a la minería en instituciones acreditadas</a:t>
            </a:r>
          </a:p>
          <a:p>
            <a:r>
              <a:rPr lang="es-CL" sz="1100"/>
              <a:t>• La acreditación institucional es considerada una señal positiva por el mercado. Por su parte, la acreditación de programas no se considera en el análisis porque tiene poca representatividad.</a:t>
            </a:r>
          </a:p>
          <a:p>
            <a:r>
              <a:rPr lang="es-CL" sz="1100" u="sng"/>
              <a:t>• Existen 26 IES (29,9%) que no están acreditadas y que imparten programas mineros.</a:t>
            </a:r>
          </a:p>
          <a:p>
            <a:r>
              <a:rPr lang="es-CL" sz="1100"/>
              <a:t>• El 40,2% (35 IES) se encuentra acreditado, aunque por períodos cortos de entre 1 y 4 años.</a:t>
            </a:r>
            <a:endParaRPr lang="es-CL" b="1" smtClean="0"/>
          </a:p>
          <a:p>
            <a:endParaRPr lang="es-CL" b="1" smtClean="0"/>
          </a:p>
          <a:p>
            <a:r>
              <a:rPr lang="es-CL" b="1" smtClean="0"/>
              <a:t>Antigüedad de los programas y su relación con la acreditación de las instituciones</a:t>
            </a:r>
            <a:br>
              <a:rPr lang="es-CL" b="1" smtClean="0"/>
            </a:br>
            <a:r>
              <a:rPr lang="es-CL" sz="1100"/>
              <a:t>• </a:t>
            </a:r>
            <a:r>
              <a:rPr lang="es-CL" sz="1100" u="sng"/>
              <a:t>El 59% de los programas (PcL) con un año de antigüedad proviene de instituciones con más de 4 años de acreditación</a:t>
            </a:r>
            <a:r>
              <a:rPr lang="es-CL" sz="1100"/>
              <a:t>.</a:t>
            </a:r>
          </a:p>
          <a:p>
            <a:r>
              <a:rPr lang="es-CL" sz="1100"/>
              <a:t>• </a:t>
            </a:r>
            <a:r>
              <a:rPr lang="es-CL" sz="1100" u="sng"/>
              <a:t>Esta cifra cae a un 32% en programas sin licenciatura (PsL) y a un 26% en el caso de los técnicos de nivel superior (TNS)</a:t>
            </a:r>
            <a:r>
              <a:rPr lang="es-CL" sz="1100"/>
              <a:t>. En estos últimos, los nuevos programas son principalmente de instituciones con acreditación menor a 4 años, o que no están acreditadas (59% y 29% respectivamente).</a:t>
            </a:r>
          </a:p>
          <a:p>
            <a:r>
              <a:rPr lang="es-CL" sz="1100"/>
              <a:t>• Los programas antiguos (más de 4 años), están en su mayoría en instituciones acreditadas.</a:t>
            </a:r>
          </a:p>
          <a:p>
            <a:r>
              <a:rPr lang="es-CL" sz="1100"/>
              <a:t>• En programas TNS, el porcentaje de carreras antiguas en institución no acreditada es el mayor de todos, superando por 5 puntos a los PcL y por 11 a los PsL.</a:t>
            </a:r>
            <a:endParaRPr lang="es-CL" b="1"/>
          </a:p>
        </p:txBody>
      </p:sp>
      <p:sp>
        <p:nvSpPr>
          <p:cNvPr id="4" name="3 Marcador de número de diapositiva"/>
          <p:cNvSpPr>
            <a:spLocks noGrp="1"/>
          </p:cNvSpPr>
          <p:nvPr>
            <p:ph type="sldNum" sz="quarter" idx="10"/>
          </p:nvPr>
        </p:nvSpPr>
        <p:spPr/>
        <p:txBody>
          <a:bodyPr/>
          <a:lstStyle/>
          <a:p>
            <a:fld id="{8C9A97C0-4187-4A41-9AAF-D46B3B611F79}" type="slidenum">
              <a:rPr lang="es-CL" smtClean="0">
                <a:solidFill>
                  <a:prstClr val="black"/>
                </a:solidFill>
                <a:latin typeface="Calibri"/>
              </a:rPr>
              <a:t>13</a:t>
            </a:fld>
            <a:endParaRPr lang="es-CL">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sz="1100" b="1"/>
              <a:t>Programas acreditados </a:t>
            </a:r>
          </a:p>
          <a:p>
            <a:r>
              <a:rPr lang="es-CL" sz="1100"/>
              <a:t>• El 14% / 18% / 20% de los programas mineros es impartido por instituciones no acreditadas y el +-50% en instituciones acreditadas por más de 4 años.</a:t>
            </a:r>
          </a:p>
          <a:p>
            <a:endParaRPr lang="es-CL" sz="1100"/>
          </a:p>
          <a:p>
            <a:r>
              <a:rPr lang="es-CL" sz="1100" b="1"/>
              <a:t>Duración programas de educación superior</a:t>
            </a:r>
          </a:p>
          <a:p>
            <a:r>
              <a:rPr lang="es-CL" sz="1100"/>
              <a:t>• La duración real de los programas es mucho mayor que la teórica, hasta un 59% más en algunos casos.</a:t>
            </a:r>
          </a:p>
          <a:p>
            <a:endParaRPr lang="es-CL"/>
          </a:p>
        </p:txBody>
      </p:sp>
      <p:sp>
        <p:nvSpPr>
          <p:cNvPr id="4" name="3 Marcador de número de diapositiva"/>
          <p:cNvSpPr>
            <a:spLocks noGrp="1"/>
          </p:cNvSpPr>
          <p:nvPr>
            <p:ph type="sldNum" sz="quarter" idx="10"/>
          </p:nvPr>
        </p:nvSpPr>
        <p:spPr/>
        <p:txBody>
          <a:bodyPr/>
          <a:lstStyle/>
          <a:p>
            <a:fld id="{8C9A97C0-4187-4A41-9AAF-D46B3B611F79}" type="slidenum">
              <a:rPr lang="es-CL" smtClean="0">
                <a:solidFill>
                  <a:prstClr val="black"/>
                </a:solidFill>
                <a:latin typeface="Calibri"/>
              </a:rPr>
              <a:t>14</a:t>
            </a:fld>
            <a:endParaRPr lang="es-CL">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sz="1100" b="1"/>
              <a:t>Evolución de matrículas de primer año según antigüedad de los programas</a:t>
            </a:r>
          </a:p>
          <a:p>
            <a:endParaRPr lang="es-CL" sz="1100" b="1"/>
          </a:p>
          <a:p>
            <a:r>
              <a:rPr lang="es-CL" sz="1100" u="sng"/>
              <a:t>• El crecimiento de la oferta vinculada a la minería proviene de nuevos programas y no del aumento de matrícula antigua.</a:t>
            </a:r>
          </a:p>
          <a:p>
            <a:endParaRPr lang="es-CL" sz="1100"/>
          </a:p>
          <a:p>
            <a:r>
              <a:rPr lang="es-CL" sz="1100"/>
              <a:t>• La matrícula de primer año ha crecido 140% para las carreras mineras desde el 2005.</a:t>
            </a:r>
          </a:p>
          <a:p>
            <a:endParaRPr lang="es-CL" sz="1100"/>
          </a:p>
          <a:p>
            <a:r>
              <a:rPr lang="es-CL" sz="1100"/>
              <a:t>• Al desglosar ese 140%, 116% corresponde a programas creados a partir del año 2005.</a:t>
            </a:r>
          </a:p>
          <a:p>
            <a:endParaRPr lang="es-CL" sz="1100"/>
          </a:p>
          <a:p>
            <a:r>
              <a:rPr lang="es-CL" sz="1100" u="sng"/>
              <a:t>• Los programas creados antes del 2009, capturan el 65% de la matrícula total.</a:t>
            </a:r>
          </a:p>
          <a:p>
            <a:endParaRPr lang="es-CL" sz="1100"/>
          </a:p>
          <a:p>
            <a:r>
              <a:rPr lang="es-CL" sz="1100" u="sng"/>
              <a:t>• El 11% de la matrícula total corresponde a programas que están en su primer año de funcionamiento.</a:t>
            </a:r>
          </a:p>
          <a:p>
            <a:endParaRPr lang="es-CL" sz="1100"/>
          </a:p>
          <a:p>
            <a:endParaRPr lang="es-CL" sz="1100"/>
          </a:p>
          <a:p>
            <a:r>
              <a:rPr lang="es-CL" sz="1100" b="1"/>
              <a:t>Total matrículas 2013</a:t>
            </a:r>
          </a:p>
          <a:p>
            <a:r>
              <a:rPr lang="es-CL" sz="1100"/>
              <a:t>• Los programas son en su mayoría TNS, aunque la matrícula total está concentrada principalmente en programas PcL.</a:t>
            </a:r>
            <a:endParaRPr lang="es-CL"/>
          </a:p>
        </p:txBody>
      </p:sp>
      <p:sp>
        <p:nvSpPr>
          <p:cNvPr id="4" name="3 Marcador de número de diapositiva"/>
          <p:cNvSpPr>
            <a:spLocks noGrp="1"/>
          </p:cNvSpPr>
          <p:nvPr>
            <p:ph type="sldNum" sz="quarter" idx="10"/>
          </p:nvPr>
        </p:nvSpPr>
        <p:spPr/>
        <p:txBody>
          <a:bodyPr/>
          <a:lstStyle/>
          <a:p>
            <a:fld id="{8C9A97C0-4187-4A41-9AAF-D46B3B611F79}" type="slidenum">
              <a:rPr lang="es-CL" smtClean="0">
                <a:solidFill>
                  <a:prstClr val="black"/>
                </a:solidFill>
                <a:latin typeface="Calibri"/>
              </a:rPr>
              <a:t>15</a:t>
            </a:fld>
            <a:endParaRPr lang="es-CL">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sz="1100" u="sng"/>
              <a:t>• El área que más ha crecido desde el 2005 es minas (704%). Al observar los datos por tipo de carreras, las cifras son heterogéneas, especialmente en TNS, donde el incremento porcentual se acentúa.</a:t>
            </a:r>
          </a:p>
          <a:p>
            <a:endParaRPr lang="es-CL" sz="1100"/>
          </a:p>
          <a:p>
            <a:r>
              <a:rPr lang="es-CL" sz="1100" u="sng"/>
              <a:t>• También se observa un crecimiento importante en geología, especialmente en los PcL.</a:t>
            </a:r>
            <a:endParaRPr lang="es-CL" sz="1100" u="sng"/>
          </a:p>
          <a:p>
            <a:endParaRPr lang="es-CL" sz="1100"/>
          </a:p>
          <a:p>
            <a:r>
              <a:rPr lang="es-CL" sz="1100"/>
              <a:t>• En mantenimiento, destaca el aumento de la matrícula en el área de electrónica, en los PsL. En cambio, en los PcL se observa una baja en el número de matrículas de primer año.</a:t>
            </a:r>
          </a:p>
          <a:p>
            <a:endParaRPr lang="es-CL" sz="1100"/>
          </a:p>
          <a:p>
            <a:r>
              <a:rPr lang="es-CL" sz="1100"/>
              <a:t>• El crecimiento del área Metalurgia se debe al incremento en los niveles TNS y PsL.</a:t>
            </a:r>
            <a:endParaRPr lang="es-CL"/>
          </a:p>
        </p:txBody>
      </p:sp>
      <p:sp>
        <p:nvSpPr>
          <p:cNvPr id="4" name="3 Marcador de número de diapositiva"/>
          <p:cNvSpPr>
            <a:spLocks noGrp="1"/>
          </p:cNvSpPr>
          <p:nvPr>
            <p:ph type="sldNum" sz="quarter" idx="10"/>
          </p:nvPr>
        </p:nvSpPr>
        <p:spPr/>
        <p:txBody>
          <a:bodyPr/>
          <a:lstStyle/>
          <a:p>
            <a:fld id="{8C9A97C0-4187-4A41-9AAF-D46B3B611F79}" type="slidenum">
              <a:rPr lang="es-CL" smtClean="0">
                <a:solidFill>
                  <a:prstClr val="black"/>
                </a:solidFill>
                <a:latin typeface="Calibri"/>
              </a:rPr>
              <a:t>16</a:t>
            </a:fld>
            <a:endParaRPr lang="es-CL">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sz="1100" u="sng"/>
              <a:t>• En TNS, más de la mitad de la matrícula corresponde a programas cuya empleabilidad está entre 85% - 95%. En los programas PsL esta cifra alcanza al 100% de las matrículas y en los PcL, al 99,6%.</a:t>
            </a:r>
          </a:p>
          <a:p>
            <a:endParaRPr lang="es-CL" sz="1100"/>
          </a:p>
          <a:p>
            <a:r>
              <a:rPr lang="es-CL" sz="1100" u="sng"/>
              <a:t>• Con respecto a los ingresos de las carreras mineras, las TNS obtienen en su mayoría menos de 1 millón de pesos al mes. Para las PsL, la cifra fluctúa entre 1 y 1,5 millones de pesos. En las carreras con licenciatura, en tanto, el ingreso promedio varía entre 1,5 y 2 millones de pesos.</a:t>
            </a:r>
            <a:endParaRPr lang="es-CL" u="sng"/>
          </a:p>
        </p:txBody>
      </p:sp>
      <p:sp>
        <p:nvSpPr>
          <p:cNvPr id="4" name="3 Marcador de número de diapositiva"/>
          <p:cNvSpPr>
            <a:spLocks noGrp="1"/>
          </p:cNvSpPr>
          <p:nvPr>
            <p:ph type="sldNum" sz="quarter" idx="10"/>
          </p:nvPr>
        </p:nvSpPr>
        <p:spPr/>
        <p:txBody>
          <a:bodyPr/>
          <a:lstStyle/>
          <a:p>
            <a:fld id="{8C9A97C0-4187-4A41-9AAF-D46B3B611F79}" type="slidenum">
              <a:rPr lang="es-CL" smtClean="0">
                <a:solidFill>
                  <a:prstClr val="black"/>
                </a:solidFill>
                <a:latin typeface="Calibri"/>
              </a:rPr>
              <a:t>17</a:t>
            </a:fld>
            <a:endParaRPr lang="es-CL">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u="sng" smtClean="0"/>
              <a:t>TNS con alto crecimiento y baja penetración de mercado en minería</a:t>
            </a:r>
            <a:r>
              <a:rPr lang="es-CL" u="sng" baseline="0" smtClean="0"/>
              <a:t> (problema!)</a:t>
            </a:r>
          </a:p>
          <a:p>
            <a:endParaRPr lang="es-CL" baseline="0" smtClean="0"/>
          </a:p>
          <a:p>
            <a:r>
              <a:rPr lang="es-CL" u="sng" baseline="0" smtClean="0"/>
              <a:t>Interesante destacar el % de matrícula en instituciones con más de 4 años de acreditación: Mantenedores y Operadores de Equipo Fijo bien/ Supervisor de Procesamiento, Especialista extracción, muy bajo!</a:t>
            </a:r>
            <a:endParaRPr lang="es-CL" u="sng"/>
          </a:p>
        </p:txBody>
      </p:sp>
      <p:sp>
        <p:nvSpPr>
          <p:cNvPr id="4" name="3 Marcador de número de diapositiva"/>
          <p:cNvSpPr>
            <a:spLocks noGrp="1"/>
          </p:cNvSpPr>
          <p:nvPr>
            <p:ph type="sldNum" sz="quarter" idx="10"/>
          </p:nvPr>
        </p:nvSpPr>
        <p:spPr/>
        <p:txBody>
          <a:bodyPr/>
          <a:lstStyle/>
          <a:p>
            <a:fld id="{8C9A97C0-4187-4A41-9AAF-D46B3B611F79}" type="slidenum">
              <a:rPr lang="es-CL" smtClean="0">
                <a:solidFill>
                  <a:prstClr val="black"/>
                </a:solidFill>
                <a:latin typeface="Calibri"/>
              </a:rPr>
              <a:t>18</a:t>
            </a:fld>
            <a:endParaRPr lang="es-CL">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smtClean="0"/>
              <a:t>Estudio</a:t>
            </a:r>
            <a:r>
              <a:rPr lang="es-CL" baseline="0" smtClean="0"/>
              <a:t> de Caso sobre Planes Formativos en Metalurgia </a:t>
            </a:r>
            <a:r>
              <a:rPr lang="es-CL" b="1" baseline="0" smtClean="0"/>
              <a:t>confirma que no se ha producido alineamiento al Marco de Cualificaciones al día de hoy!!! </a:t>
            </a:r>
            <a:r>
              <a:rPr lang="es-CL" baseline="0" smtClean="0"/>
              <a:t>(Coincide con baja matrícula en instituciones con acreditación sobre 4 años (4.6%))</a:t>
            </a:r>
          </a:p>
          <a:p>
            <a:endParaRPr lang="es-CL" baseline="0" smtClean="0"/>
          </a:p>
          <a:p>
            <a:pPr>
              <a:buFontTx/>
              <a:buChar char="-"/>
            </a:pPr>
            <a:r>
              <a:rPr lang="es-CL" baseline="0" smtClean="0"/>
              <a:t> Planes de Estudio disímiles</a:t>
            </a:r>
          </a:p>
          <a:p>
            <a:pPr>
              <a:buFontTx/>
              <a:buChar char="-"/>
            </a:pPr>
            <a:r>
              <a:rPr lang="es-CL" baseline="0" smtClean="0"/>
              <a:t> Solo 25% de asignaturas vinculadas a la especialidad</a:t>
            </a:r>
          </a:p>
          <a:p>
            <a:pPr>
              <a:buFontTx/>
              <a:buChar char="-"/>
            </a:pPr>
            <a:r>
              <a:rPr lang="es-CL" baseline="0" smtClean="0"/>
              <a:t> Perfiles de Egreso disímiles</a:t>
            </a:r>
          </a:p>
          <a:p>
            <a:endParaRPr lang="es-CL"/>
          </a:p>
        </p:txBody>
      </p:sp>
      <p:sp>
        <p:nvSpPr>
          <p:cNvPr id="4" name="3 Marcador de número de diapositiva"/>
          <p:cNvSpPr>
            <a:spLocks noGrp="1"/>
          </p:cNvSpPr>
          <p:nvPr>
            <p:ph type="sldNum" sz="quarter" idx="10"/>
          </p:nvPr>
        </p:nvSpPr>
        <p:spPr/>
        <p:txBody>
          <a:bodyPr/>
          <a:lstStyle/>
          <a:p>
            <a:fld id="{8C9A97C0-4187-4A41-9AAF-D46B3B611F79}" type="slidenum">
              <a:rPr lang="es-CL" smtClean="0">
                <a:solidFill>
                  <a:prstClr val="black"/>
                </a:solidFill>
                <a:latin typeface="Calibri"/>
              </a:rPr>
              <a:t>19</a:t>
            </a:fld>
            <a:endParaRPr lang="es-CL">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35" indent="-171435">
              <a:buFont typeface="Arial" pitchFamily="34" charset="0"/>
              <a:buChar char="•"/>
            </a:pPr>
            <a:r>
              <a:rPr lang="es-CL" u="sng" smtClean="0"/>
              <a:t>Los Supervisores presentan sobre 60%</a:t>
            </a:r>
            <a:r>
              <a:rPr lang="es-CL" u="sng" baseline="0" smtClean="0"/>
              <a:t> de personas con educación universitaria (no pudiendo interpretarse como la puerta de entrada a la minería de los profesionales universitarios jóvenes debido a que la correlación de este perfil con los años en el cargo muestran una baja rotación en el cargo).</a:t>
            </a:r>
          </a:p>
          <a:p>
            <a:pPr marL="171435" indent="-171435">
              <a:buFont typeface="Arial" pitchFamily="34" charset="0"/>
              <a:buChar char="•"/>
            </a:pPr>
            <a:endParaRPr lang="es-CL" baseline="0" smtClean="0"/>
          </a:p>
          <a:p>
            <a:pPr marL="171435" indent="-171435">
              <a:buFont typeface="Arial" pitchFamily="34" charset="0"/>
              <a:buChar char="•"/>
            </a:pPr>
            <a:r>
              <a:rPr lang="es-CL" u="sng" baseline="0" smtClean="0"/>
              <a:t>Llama la atención la importante participación porcentual de la educación media, lo que habla que hoy los Supervisores, son un perfil correspondiente a formación en oficios + experiencia labora.</a:t>
            </a:r>
          </a:p>
          <a:p>
            <a:pPr marL="171435" indent="-171435">
              <a:buFont typeface="Arial" pitchFamily="34" charset="0"/>
              <a:buChar char="•"/>
            </a:pPr>
            <a:endParaRPr lang="es-CL" baseline="0" smtClean="0"/>
          </a:p>
          <a:p>
            <a:pPr marL="171435" indent="-171435">
              <a:buFont typeface="Arial" pitchFamily="34" charset="0"/>
              <a:buChar char="•"/>
            </a:pPr>
            <a:r>
              <a:rPr lang="es-CL" u="sng" baseline="0" smtClean="0"/>
              <a:t>Siendo un perfil que se define como potencial nicho de empleo de TNS, la participación rodea el 12%.</a:t>
            </a:r>
          </a:p>
          <a:p>
            <a:pPr marL="171435" indent="-171435">
              <a:buFont typeface="Arial" pitchFamily="34" charset="0"/>
              <a:buChar char="•"/>
            </a:pPr>
            <a:endParaRPr lang="es-CL" baseline="0" smtClean="0"/>
          </a:p>
          <a:p>
            <a:pPr marL="171435" indent="-171435">
              <a:buFont typeface="Arial" pitchFamily="34" charset="0"/>
              <a:buChar char="•"/>
            </a:pPr>
            <a:r>
              <a:rPr lang="es-CL" u="sng" baseline="0" smtClean="0"/>
              <a:t>En el caso de los mantenedores, la formación TNS es mucho más fuerte, pero igualmente sorprende la prevalencia de educación de nivel medio, solamente.</a:t>
            </a:r>
          </a:p>
          <a:p>
            <a:pPr marL="171435" indent="-171435">
              <a:buFont typeface="Arial" pitchFamily="34" charset="0"/>
              <a:buChar char="•"/>
            </a:pPr>
            <a:endParaRPr lang="es-CL" baseline="0" smtClean="0"/>
          </a:p>
          <a:p>
            <a:pPr marL="171435" indent="-171435">
              <a:buFont typeface="Arial" pitchFamily="34" charset="0"/>
              <a:buChar char="•"/>
            </a:pPr>
            <a:r>
              <a:rPr lang="es-CL" u="sng" baseline="0" smtClean="0"/>
              <a:t>El caso de los operadores, es preponderante la educación media (formación en oficios), con una participación pequeña (1/8) de TNS, lo que parece lógico.</a:t>
            </a:r>
            <a:endParaRPr lang="es-CL" u="sng" smtClean="0"/>
          </a:p>
          <a:p>
            <a:endParaRPr lang="es-CL"/>
          </a:p>
        </p:txBody>
      </p:sp>
      <p:sp>
        <p:nvSpPr>
          <p:cNvPr id="4" name="3 Marcador de número de diapositiva"/>
          <p:cNvSpPr>
            <a:spLocks noGrp="1"/>
          </p:cNvSpPr>
          <p:nvPr>
            <p:ph type="sldNum" sz="quarter" idx="10"/>
          </p:nvPr>
        </p:nvSpPr>
        <p:spPr/>
        <p:txBody>
          <a:bodyPr/>
          <a:lstStyle/>
          <a:p>
            <a:fld id="{DBC97497-458E-4F6D-B3CB-684F12817632}" type="slidenum">
              <a:rPr lang="es-CL" smtClean="0">
                <a:solidFill>
                  <a:prstClr val="black"/>
                </a:solidFill>
                <a:latin typeface="Calibri"/>
              </a:rPr>
              <a:t>20</a:t>
            </a:fld>
            <a:endParaRPr lang="es-CL">
              <a:solidFill>
                <a:prstClr val="black"/>
              </a:solidFill>
              <a:latin typeface="Calibri"/>
            </a:endParaRPr>
          </a:p>
        </p:txBody>
      </p:sp>
    </p:spTree>
    <p:extLst>
      <p:ext uri="{BB962C8B-B14F-4D97-AF65-F5344CB8AC3E}">
        <p14:creationId xmlns:p14="http://schemas.microsoft.com/office/powerpoint/2010/main" val="1138770009"/>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smtClean="0"/>
              <a:t>Acciones CCM con respecto a Mercado de la Formación para Minería:</a:t>
            </a:r>
          </a:p>
          <a:p>
            <a:endParaRPr lang="es-CL" smtClean="0"/>
          </a:p>
          <a:p>
            <a:pPr>
              <a:buFontTx/>
              <a:buChar char="-"/>
            </a:pPr>
            <a:r>
              <a:rPr lang="es-CL" smtClean="0"/>
              <a:t> Existe una</a:t>
            </a:r>
            <a:r>
              <a:rPr lang="es-CL" baseline="0" smtClean="0"/>
              <a:t> serie de productos del CCM que buscan aportar a una mejor pertinencia y calidad en la formación de técnicos para la minería: Marco de Cualificaciones + Paquetes de Entrenamiento + Marco de Calidad para Instructores + Marco de Buenas Prácticas para la Formación Minería.</a:t>
            </a:r>
          </a:p>
          <a:p>
            <a:pPr>
              <a:buFontTx/>
              <a:buChar char="-"/>
            </a:pPr>
            <a:endParaRPr lang="es-CL" baseline="0" smtClean="0"/>
          </a:p>
          <a:p>
            <a:pPr>
              <a:buFontTx/>
              <a:buChar char="-"/>
            </a:pPr>
            <a:r>
              <a:rPr lang="es-CL" baseline="0" smtClean="0"/>
              <a:t> Para asegurar la instalación y aplicación de estos estándares en el mercado, el CCM está realizando una invitación a los proveedores de formación a conformar Comunidad de Prácticas. La Comunidad de Práctica OTEc ya está conformada e integrada por el 100% de las OTEC que hoy forman en Oficios para Minería.</a:t>
            </a:r>
            <a:endParaRPr lang="es-CL"/>
          </a:p>
        </p:txBody>
      </p:sp>
      <p:sp>
        <p:nvSpPr>
          <p:cNvPr id="4" name="3 Marcador de número de diapositiva"/>
          <p:cNvSpPr>
            <a:spLocks noGrp="1"/>
          </p:cNvSpPr>
          <p:nvPr>
            <p:ph type="sldNum" sz="quarter" idx="10"/>
          </p:nvPr>
        </p:nvSpPr>
        <p:spPr/>
        <p:txBody>
          <a:bodyPr/>
          <a:lstStyle/>
          <a:p>
            <a:fld id="{8C9A97C0-4187-4A41-9AAF-D46B3B611F79}" type="slidenum">
              <a:rPr lang="es-CL" smtClean="0">
                <a:solidFill>
                  <a:prstClr val="black"/>
                </a:solidFill>
                <a:latin typeface="Calibri"/>
              </a:rPr>
              <a:t>21</a:t>
            </a:fld>
            <a:endParaRPr lang="es-CL">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BF0C440A-DE8A-461E-8E39-9BA1A271A884}" type="slidenum">
              <a:rPr lang="es-CL" smtClean="0"/>
              <a:t>22</a:t>
            </a:fld>
            <a:endParaRPr lang="es-CL"/>
          </a:p>
        </p:txBody>
      </p:sp>
      <p:sp>
        <p:nvSpPr>
          <p:cNvPr id="5" name="4 Marcador de notas"/>
          <p:cNvSpPr txBox="1">
            <a:spLocks noGrp="1"/>
          </p:cNvSpPr>
          <p:nvPr>
            <p:ph type="body" idx="1"/>
          </p:nvPr>
        </p:nvSpPr>
        <p:spPr>
          <a:xfrm>
            <a:off x="685800" y="4343400"/>
            <a:ext cx="5486400" cy="4708981"/>
          </a:xfrm>
          <a:prstGeom prst="rect">
            <a:avLst/>
          </a:prstGeom>
          <a:noFill/>
        </p:spPr>
        <p:txBody>
          <a:bodyPr wrap="square" rtlCol="0">
            <a:spAutoFit/>
          </a:bodyPr>
          <a:lstStyle/>
          <a:p>
            <a:pPr marL="285750" indent="-285750">
              <a:buFont typeface="Arial" pitchFamily="34" charset="0"/>
              <a:buChar char="•"/>
            </a:pPr>
            <a:r>
              <a:rPr lang="es-CL">
                <a:latin typeface="Cambria" pitchFamily="18" charset="0"/>
              </a:rPr>
              <a:t>Consejos privados liderados por empresas del sector, </a:t>
            </a:r>
            <a:endParaRPr lang="es-CL" smtClean="0">
              <a:latin typeface="Cambria" panose="02040503050406030204" pitchFamily="18" charset="0"/>
            </a:endParaRPr>
          </a:p>
          <a:p>
            <a:pPr marL="285750" indent="-285750">
              <a:buFont typeface="Arial" pitchFamily="34" charset="0"/>
              <a:buChar char="•"/>
            </a:pPr>
            <a:r>
              <a:rPr lang="es-CL" smtClean="0">
                <a:latin typeface="Cambria" pitchFamily="18" charset="0"/>
              </a:rPr>
              <a:t>Generación de estándares</a:t>
            </a:r>
            <a:r>
              <a:rPr lang="es-CL">
                <a:latin typeface="Cambria" pitchFamily="18" charset="0"/>
              </a:rPr>
              <a:t>, información e inteligencia de mercado para asegurar sistema de </a:t>
            </a:r>
            <a:r>
              <a:rPr lang="es-CL" smtClean="0">
                <a:latin typeface="Cambria" pitchFamily="18" charset="0"/>
              </a:rPr>
              <a:t>formación pertinente, “tirado” </a:t>
            </a:r>
            <a:r>
              <a:rPr lang="es-CL">
                <a:latin typeface="Cambria" pitchFamily="18" charset="0"/>
              </a:rPr>
              <a:t>por la </a:t>
            </a:r>
            <a:r>
              <a:rPr lang="es-CL" smtClean="0">
                <a:latin typeface="Cambria" pitchFamily="18" charset="0"/>
              </a:rPr>
              <a:t>demanda.</a:t>
            </a:r>
          </a:p>
          <a:p>
            <a:pPr marL="285750" indent="-285750">
              <a:buFont typeface="Arial" pitchFamily="34" charset="0"/>
              <a:buChar char="•"/>
            </a:pPr>
            <a:r>
              <a:rPr lang="es-CL" smtClean="0">
                <a:latin typeface="Cambria" pitchFamily="18" charset="0"/>
              </a:rPr>
              <a:t>Productos que generan entendidos como bienes públicos por las “externalidades positivas asociadas”</a:t>
            </a:r>
          </a:p>
          <a:p>
            <a:pPr marL="285750" indent="-285750">
              <a:buFont typeface="Arial" pitchFamily="34" charset="0"/>
              <a:buChar char="•"/>
            </a:pPr>
            <a:r>
              <a:rPr lang="es-CL" smtClean="0">
                <a:latin typeface="Cambria" pitchFamily="18" charset="0"/>
              </a:rPr>
              <a:t>Separado </a:t>
            </a:r>
            <a:r>
              <a:rPr lang="es-CL">
                <a:latin typeface="Cambria" pitchFamily="18" charset="0"/>
              </a:rPr>
              <a:t>de la provisión de </a:t>
            </a:r>
            <a:r>
              <a:rPr lang="es-CL" smtClean="0">
                <a:latin typeface="Cambria" pitchFamily="18" charset="0"/>
              </a:rPr>
              <a:t>educación, formación o capacitación, </a:t>
            </a:r>
            <a:r>
              <a:rPr lang="es-CL">
                <a:latin typeface="Cambria" pitchFamily="18" charset="0"/>
              </a:rPr>
              <a:t>sin conflictos de interés</a:t>
            </a:r>
            <a:r>
              <a:rPr lang="es-CL" smtClean="0">
                <a:latin typeface="Cambria" pitchFamily="18" charset="0"/>
              </a:rPr>
              <a:t>.</a:t>
            </a:r>
          </a:p>
          <a:p>
            <a:pPr marL="285750" indent="-285750">
              <a:buFont typeface="Arial" pitchFamily="34" charset="0"/>
              <a:buChar char="•"/>
            </a:pPr>
            <a:r>
              <a:rPr lang="es-CL">
                <a:latin typeface="Cambria" pitchFamily="18" charset="0"/>
              </a:rPr>
              <a:t>Rol de difusión para estimular desarrollo de oferta de clase mundial.</a:t>
            </a:r>
            <a:endParaRPr lang="es-CL" smtClean="0">
              <a:latin typeface="Cambria" pitchFamily="18" charset="0"/>
            </a:endParaRPr>
          </a:p>
          <a:p>
            <a:pPr marL="285750" indent="-285750">
              <a:buFont typeface="Arial" pitchFamily="34" charset="0"/>
              <a:buChar char="•"/>
            </a:pPr>
            <a:r>
              <a:rPr lang="es-CL" smtClean="0">
                <a:latin typeface="Cambria" pitchFamily="18" charset="0"/>
              </a:rPr>
              <a:t>11 ISC constituidos en Australia, incluyendo minería.</a:t>
            </a:r>
          </a:p>
          <a:p>
            <a:pPr marL="285750" indent="-285750">
              <a:buFont typeface="Arial" pitchFamily="34" charset="0"/>
              <a:buChar char="•"/>
            </a:pPr>
            <a:endParaRPr lang="es-CL">
              <a:latin typeface="Cambria" panose="02040503050406030204" pitchFamily="18" charset="0"/>
            </a:endParaRPr>
          </a:p>
          <a:p>
            <a:pPr marL="285750" indent="-285750">
              <a:buFont typeface="Arial" pitchFamily="34" charset="0"/>
              <a:buChar char="•"/>
            </a:pPr>
            <a:r>
              <a:rPr lang="es-CL">
                <a:latin typeface="Cambria" pitchFamily="18" charset="0"/>
              </a:rPr>
              <a:t>Perfiles de competencias técnicas y profesionales organizados por </a:t>
            </a:r>
            <a:r>
              <a:rPr lang="es-CL" u="sng">
                <a:latin typeface="Cambria" pitchFamily="18" charset="0"/>
              </a:rPr>
              <a:t>áreas ocupacionales </a:t>
            </a:r>
            <a:r>
              <a:rPr lang="es-CL">
                <a:latin typeface="Cambria" pitchFamily="18" charset="0"/>
              </a:rPr>
              <a:t>y </a:t>
            </a:r>
            <a:r>
              <a:rPr lang="es-CL" u="sng">
                <a:latin typeface="Cambria" pitchFamily="18" charset="0"/>
              </a:rPr>
              <a:t>niveles</a:t>
            </a:r>
            <a:r>
              <a:rPr lang="es-CL">
                <a:latin typeface="Cambria" pitchFamily="18" charset="0"/>
              </a:rPr>
              <a:t> de complejidad,</a:t>
            </a:r>
          </a:p>
          <a:p>
            <a:pPr marL="285750" indent="-285750">
              <a:buFont typeface="Arial" pitchFamily="34" charset="0"/>
              <a:buChar char="•"/>
            </a:pPr>
            <a:r>
              <a:rPr lang="es-CL">
                <a:latin typeface="Cambria" pitchFamily="18" charset="0"/>
              </a:rPr>
              <a:t>Levantados y validados sectorialmente por Consejos Sectoriales de Competencias</a:t>
            </a:r>
          </a:p>
          <a:p>
            <a:pPr marL="285750" indent="-285750">
              <a:buFont typeface="Arial" pitchFamily="34" charset="0"/>
              <a:buChar char="•"/>
            </a:pPr>
            <a:r>
              <a:rPr lang="es-CL">
                <a:latin typeface="Cambria" pitchFamily="18" charset="0"/>
              </a:rPr>
              <a:t>Input clave para diseño curricular de programas y cursos; certificación de competencias</a:t>
            </a:r>
            <a:r>
              <a:rPr lang="es-CL" smtClean="0">
                <a:latin typeface="Cambria" pitchFamily="18" charset="0"/>
              </a:rPr>
              <a:t>.</a:t>
            </a:r>
          </a:p>
          <a:p>
            <a:pPr marL="285750" indent="-285750">
              <a:buFont typeface="Arial" pitchFamily="34" charset="0"/>
              <a:buChar char="•"/>
            </a:pPr>
            <a:endParaRPr lang="es-CL">
              <a:latin typeface="Cambria" pitchFamily="18" charset="0"/>
            </a:endParaRPr>
          </a:p>
          <a:p>
            <a:pPr marL="285750" indent="-285750">
              <a:buFont typeface="Arial" pitchFamily="34" charset="0"/>
              <a:buChar char="•"/>
            </a:pPr>
            <a:r>
              <a:rPr lang="es-CL">
                <a:latin typeface="Cambria" pitchFamily="18" charset="0"/>
              </a:rPr>
              <a:t>Acreditación de cursos en base a resultados de aprendizaje, no horas de asistencia de alumnos</a:t>
            </a:r>
          </a:p>
          <a:p>
            <a:pPr marL="285750" indent="-285750">
              <a:buFont typeface="Arial" pitchFamily="34" charset="0"/>
              <a:buChar char="•"/>
            </a:pPr>
            <a:r>
              <a:rPr lang="es-CL">
                <a:latin typeface="Cambria" pitchFamily="18" charset="0"/>
              </a:rPr>
              <a:t>Programas deben estar alineados a Marco de Cualificaciones del sector</a:t>
            </a:r>
          </a:p>
          <a:p>
            <a:pPr marL="285750" indent="-285750">
              <a:buFont typeface="Arial" pitchFamily="34" charset="0"/>
              <a:buChar char="•"/>
            </a:pPr>
            <a:r>
              <a:rPr lang="es-CL">
                <a:latin typeface="Cambria" pitchFamily="18" charset="0"/>
              </a:rPr>
              <a:t>Acreditación independiente </a:t>
            </a:r>
          </a:p>
          <a:p>
            <a:pPr marL="285750" indent="-285750">
              <a:buFont typeface="Arial" pitchFamily="34" charset="0"/>
              <a:buChar char="•"/>
            </a:pPr>
            <a:r>
              <a:rPr lang="es-CL">
                <a:latin typeface="Cambria" pitchFamily="18" charset="0"/>
              </a:rPr>
              <a:t>Financiamiento público restringido a oferta acreditada en base estándares de calidad de cada sector productivo y marco de cualificaciones.</a:t>
            </a:r>
          </a:p>
          <a:p>
            <a:pPr marL="285750" indent="-285750">
              <a:buFont typeface="Arial" pitchFamily="34" charset="0"/>
              <a:buChar char="•"/>
            </a:pPr>
            <a:endParaRPr lang="es-CL">
              <a:latin typeface="Cambria" pitchFamily="18" charset="0"/>
            </a:endParaRPr>
          </a:p>
          <a:p>
            <a:pPr marL="285750" indent="-285750">
              <a:buFont typeface="Arial" pitchFamily="34" charset="0"/>
              <a:buChar char="•"/>
            </a:pPr>
            <a:endParaRPr lang="es-CL">
              <a:latin typeface="Cambria" pitchFamily="18" charset="0"/>
            </a:endParaRPr>
          </a:p>
        </p:txBody>
      </p:sp>
    </p:spTree>
    <p:extLst>
      <p:ext uri="{BB962C8B-B14F-4D97-AF65-F5344CB8AC3E}">
        <p14:creationId xmlns:p14="http://schemas.microsoft.com/office/powerpoint/2010/main" val="578362798"/>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smtClean="0"/>
              <a:t>Muestra de Empresas Mineras corresponde al</a:t>
            </a:r>
            <a:r>
              <a:rPr lang="es-CL" baseline="0" smtClean="0"/>
              <a:t> 98% de la dotación total</a:t>
            </a:r>
          </a:p>
          <a:p>
            <a:pPr defTabSz="864931">
              <a:defRPr/>
            </a:pPr>
            <a:r>
              <a:rPr lang="es-CL" smtClean="0"/>
              <a:t>Muestra de Empresas Proveedoras corresponde al</a:t>
            </a:r>
            <a:r>
              <a:rPr lang="es-CL" baseline="0" smtClean="0"/>
              <a:t> 41% de la dotación total</a:t>
            </a:r>
          </a:p>
          <a:p>
            <a:pPr defTabSz="864931">
              <a:defRPr/>
            </a:pPr>
            <a:endParaRPr lang="es-CL" baseline="0" smtClean="0"/>
          </a:p>
          <a:p>
            <a:pPr defTabSz="864931">
              <a:defRPr/>
            </a:pPr>
            <a:r>
              <a:rPr lang="es-CL" baseline="0" smtClean="0"/>
              <a:t>Nunca este estudio tuvo este nivel de representatividad!!!</a:t>
            </a:r>
          </a:p>
          <a:p>
            <a:endParaRPr lang="es-CL"/>
          </a:p>
        </p:txBody>
      </p:sp>
      <p:sp>
        <p:nvSpPr>
          <p:cNvPr id="4" name="3 Marcador de número de diapositiva"/>
          <p:cNvSpPr>
            <a:spLocks noGrp="1"/>
          </p:cNvSpPr>
          <p:nvPr>
            <p:ph type="sldNum" sz="quarter" idx="10"/>
          </p:nvPr>
        </p:nvSpPr>
        <p:spPr/>
        <p:txBody>
          <a:bodyPr/>
          <a:lstStyle/>
          <a:p>
            <a:fld id="{8C9A97C0-4187-4A41-9AAF-D46B3B611F79}" type="slidenum">
              <a:rPr lang="es-CL" smtClean="0"/>
              <a:t>3</a:t>
            </a:fld>
            <a:endParaRPr lang="es-CL"/>
          </a:p>
        </p:txBody>
      </p:sp>
    </p:spTree>
    <p:extLst>
      <p:ext uri="{BB962C8B-B14F-4D97-AF65-F5344CB8AC3E}">
        <p14:creationId xmlns:p14="http://schemas.microsoft.com/office/powerpoint/2010/main" val="3397160281"/>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BF0C440A-DE8A-461E-8E39-9BA1A271A884}" type="slidenum">
              <a:rPr lang="es-CL" smtClean="0"/>
              <a:t>24</a:t>
            </a:fld>
            <a:endParaRPr lang="es-CL"/>
          </a:p>
        </p:txBody>
      </p:sp>
    </p:spTree>
    <p:extLst>
      <p:ext uri="{BB962C8B-B14F-4D97-AF65-F5344CB8AC3E}">
        <p14:creationId xmlns:p14="http://schemas.microsoft.com/office/powerpoint/2010/main" val="1014068288"/>
      </p:ext>
    </p:extLst>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BF0C440A-DE8A-461E-8E39-9BA1A271A884}" type="slidenum">
              <a:rPr lang="es-CL" smtClean="0"/>
              <a:t>27</a:t>
            </a:fld>
            <a:endParaRPr lang="es-CL"/>
          </a:p>
        </p:txBody>
      </p:sp>
    </p:spTree>
    <p:extLst>
      <p:ext uri="{BB962C8B-B14F-4D97-AF65-F5344CB8AC3E}">
        <p14:creationId xmlns:p14="http://schemas.microsoft.com/office/powerpoint/2010/main" val="4192866090"/>
      </p:ext>
    </p:extLst>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smtClean="0"/>
              <a:t>Ejemplo de las rutas posibles dentro del ámbito del Mantenimiento Mecánico.</a:t>
            </a:r>
          </a:p>
          <a:p>
            <a:endParaRPr lang="es-CL"/>
          </a:p>
          <a:p>
            <a:r>
              <a:rPr lang="es-CL" smtClean="0"/>
              <a:t>Hay muchas especializaciones posibles en mantenimiento mecánico. La EMTP contempla solo una.</a:t>
            </a:r>
          </a:p>
          <a:p>
            <a:endParaRPr lang="es-CL"/>
          </a:p>
          <a:p>
            <a:r>
              <a:rPr lang="es-CL" smtClean="0"/>
              <a:t>Niveles del Marco reflejan diferentes niveles educativos (que no es igual a identificarlos). Posibilidad de calibrar niveles educativos con referencia al Marco.</a:t>
            </a:r>
          </a:p>
          <a:p>
            <a:endParaRPr lang="es-CL"/>
          </a:p>
          <a:p>
            <a:r>
              <a:rPr lang="es-CL" smtClean="0"/>
              <a:t>Orientación del joven.</a:t>
            </a:r>
          </a:p>
          <a:p>
            <a:endParaRPr lang="es-CL"/>
          </a:p>
          <a:p>
            <a:r>
              <a:rPr lang="es-CL" err="1" smtClean="0"/>
              <a:t>Matching con perfiles ocupacionales de las empresas.</a:t>
            </a:r>
          </a:p>
          <a:p>
            <a:endParaRPr lang="es-CL"/>
          </a:p>
          <a:p>
            <a:r>
              <a:rPr lang="es-CL" smtClean="0"/>
              <a:t>CONSTRUIR RUTAS DE APRENDIZAJE DESDE DIVERSAS EXPERIENCIAS PREVIAS: EMTP, OFICIOS, TNS, ON-THE-JOB, CERTIFICACIÓN.</a:t>
            </a:r>
          </a:p>
          <a:p>
            <a:endParaRPr lang="es-CL"/>
          </a:p>
          <a:p>
            <a:r>
              <a:rPr lang="es-CL" smtClean="0"/>
              <a:t>HOY ESTAS RUTAS NO CONVERSAN NI SE RECONOCEN ENTRE SÍ.</a:t>
            </a:r>
            <a:endParaRPr lang="es-CL" smtClean="0"/>
          </a:p>
          <a:p>
            <a:r>
              <a:rPr lang="es-CL" smtClean="0"/>
              <a:t> </a:t>
            </a:r>
            <a:endParaRPr lang="es-CL"/>
          </a:p>
        </p:txBody>
      </p:sp>
      <p:sp>
        <p:nvSpPr>
          <p:cNvPr id="4" name="3 Marcador de número de diapositiva"/>
          <p:cNvSpPr>
            <a:spLocks noGrp="1"/>
          </p:cNvSpPr>
          <p:nvPr>
            <p:ph type="sldNum" sz="quarter" idx="10"/>
          </p:nvPr>
        </p:nvSpPr>
        <p:spPr/>
        <p:txBody>
          <a:bodyPr/>
          <a:lstStyle/>
          <a:p>
            <a:fld id="{BF0C440A-DE8A-461E-8E39-9BA1A271A884}" type="slidenum">
              <a:rPr lang="es-CL" smtClean="0"/>
              <a:t>28</a:t>
            </a:fld>
            <a:endParaRPr lang="es-CL"/>
          </a:p>
        </p:txBody>
      </p:sp>
    </p:spTree>
    <p:extLst>
      <p:ext uri="{BB962C8B-B14F-4D97-AF65-F5344CB8AC3E}">
        <p14:creationId xmlns:p14="http://schemas.microsoft.com/office/powerpoint/2010/main" val="3453249200"/>
      </p:ext>
    </p:extLst>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BF0C440A-DE8A-461E-8E39-9BA1A271A884}" type="slidenum">
              <a:rPr lang="es-CL" smtClean="0"/>
              <a:t>29</a:t>
            </a:fld>
            <a:endParaRPr lang="es-CL"/>
          </a:p>
        </p:txBody>
      </p:sp>
    </p:spTree>
    <p:extLst>
      <p:ext uri="{BB962C8B-B14F-4D97-AF65-F5344CB8AC3E}">
        <p14:creationId xmlns:p14="http://schemas.microsoft.com/office/powerpoint/2010/main" val="2738715295"/>
      </p:ext>
    </p:extLst>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a:p>
        </p:txBody>
      </p:sp>
      <p:sp>
        <p:nvSpPr>
          <p:cNvPr id="4" name="3 Marcador de número de diapositiva"/>
          <p:cNvSpPr>
            <a:spLocks noGrp="1"/>
          </p:cNvSpPr>
          <p:nvPr>
            <p:ph type="sldNum" sz="quarter" idx="10"/>
          </p:nvPr>
        </p:nvSpPr>
        <p:spPr/>
        <p:txBody>
          <a:bodyPr/>
          <a:lstStyle/>
          <a:p>
            <a:fld id="{BF0C440A-DE8A-461E-8E39-9BA1A271A884}" type="slidenum">
              <a:rPr lang="es-CL" smtClean="0"/>
              <a:t>30</a:t>
            </a:fld>
            <a:endParaRPr lang="es-CL"/>
          </a:p>
        </p:txBody>
      </p:sp>
    </p:spTree>
    <p:extLst>
      <p:ext uri="{BB962C8B-B14F-4D97-AF65-F5344CB8AC3E}">
        <p14:creationId xmlns:p14="http://schemas.microsoft.com/office/powerpoint/2010/main" val="672282080"/>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sz="1100"/>
              <a:t>• </a:t>
            </a:r>
            <a:r>
              <a:rPr lang="es-CL" sz="1100" u="sng"/>
              <a:t>La postergación o revisión de proyectos mineros ha desplazado la demanda</a:t>
            </a:r>
            <a:r>
              <a:rPr lang="es-CL" sz="1100"/>
              <a:t>, en la búsqueda de mejores condiciones técnicas o contextuales para su desarrollo.</a:t>
            </a:r>
          </a:p>
          <a:p>
            <a:endParaRPr lang="es-CL" sz="1100"/>
          </a:p>
          <a:p>
            <a:r>
              <a:rPr lang="es-CL" sz="1100"/>
              <a:t>• La revisión de la trazabilidad de los proyectos que se han considerado para la serie de estudios de capital humano, muestra que hay discontinuidad en muchos de ellos.</a:t>
            </a:r>
            <a:endParaRPr lang="es-CL"/>
          </a:p>
        </p:txBody>
      </p:sp>
      <p:sp>
        <p:nvSpPr>
          <p:cNvPr id="4" name="3 Marcador de número de diapositiva"/>
          <p:cNvSpPr>
            <a:spLocks noGrp="1"/>
          </p:cNvSpPr>
          <p:nvPr>
            <p:ph type="sldNum" sz="quarter" idx="10"/>
          </p:nvPr>
        </p:nvSpPr>
        <p:spPr/>
        <p:txBody>
          <a:bodyPr/>
          <a:lstStyle/>
          <a:p>
            <a:fld id="{8C9A97C0-4187-4A41-9AAF-D46B3B611F79}" type="slidenum">
              <a:rPr lang="es-CL" smtClean="0"/>
              <a:t>6</a:t>
            </a:fld>
            <a:endParaRPr lang="es-CL"/>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u="sng" smtClean="0"/>
              <a:t>A la izquierda están los proyectos En</a:t>
            </a:r>
            <a:r>
              <a:rPr lang="es-CL" u="sng" baseline="0" smtClean="0"/>
              <a:t> Ejecución (de alta probabilidad de ocurrencia)</a:t>
            </a:r>
          </a:p>
          <a:p>
            <a:endParaRPr lang="es-CL" baseline="0" smtClean="0"/>
          </a:p>
          <a:p>
            <a:r>
              <a:rPr lang="es-CL" u="sng" baseline="0" smtClean="0"/>
              <a:t>A la derecha están los proyectos En Evaluación (de mediana probabilidad de ocurrencia)</a:t>
            </a:r>
          </a:p>
          <a:p>
            <a:endParaRPr lang="es-CL" baseline="0" smtClean="0"/>
          </a:p>
          <a:p>
            <a:r>
              <a:rPr lang="es-CL" baseline="0" smtClean="0"/>
              <a:t>Estas son categorías de Cochilco, pero nosotros las estimaciones las realizamos en base a los reportes de poblamiento dotacional entregados por las empresas, </a:t>
            </a:r>
            <a:r>
              <a:rPr lang="es-CL" u="sng" baseline="0" smtClean="0"/>
              <a:t>quienes reportan solo proyectos considerados como en fase de Factibilidad</a:t>
            </a:r>
            <a:r>
              <a:rPr lang="es-CL" baseline="0" smtClean="0"/>
              <a:t>.</a:t>
            </a:r>
            <a:endParaRPr lang="es-CL"/>
          </a:p>
        </p:txBody>
      </p:sp>
      <p:sp>
        <p:nvSpPr>
          <p:cNvPr id="4" name="3 Marcador de número de diapositiva"/>
          <p:cNvSpPr>
            <a:spLocks noGrp="1"/>
          </p:cNvSpPr>
          <p:nvPr>
            <p:ph type="sldNum" sz="quarter" idx="10"/>
          </p:nvPr>
        </p:nvSpPr>
        <p:spPr/>
        <p:txBody>
          <a:bodyPr/>
          <a:lstStyle/>
          <a:p>
            <a:fld id="{8C9A97C0-4187-4A41-9AAF-D46B3B611F79}" type="slidenum">
              <a:rPr lang="es-CL" smtClean="0"/>
              <a:t>7</a:t>
            </a:fld>
            <a:endParaRPr lang="es-CL"/>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u="sng" smtClean="0"/>
              <a:t>A la izquierda están los proyectos En</a:t>
            </a:r>
            <a:r>
              <a:rPr lang="es-CL" u="sng" baseline="0" smtClean="0"/>
              <a:t> Ejecución (de alta probabilidad de ocurrencia)</a:t>
            </a:r>
          </a:p>
          <a:p>
            <a:endParaRPr lang="es-CL" baseline="0" smtClean="0"/>
          </a:p>
          <a:p>
            <a:r>
              <a:rPr lang="es-CL" u="sng" baseline="0" smtClean="0"/>
              <a:t>A la derecha están los proyectos En Evaluación (de mediana probabilidad de ocurrencia)</a:t>
            </a:r>
          </a:p>
          <a:p>
            <a:endParaRPr lang="es-CL" baseline="0" smtClean="0"/>
          </a:p>
          <a:p>
            <a:r>
              <a:rPr lang="es-CL" baseline="0" smtClean="0"/>
              <a:t>Estas son categorías de Cochilco, pero nosotros las estimaciones las realizamos en base a los reportes de poblamiento dotacional entregados por las empresas, </a:t>
            </a:r>
            <a:r>
              <a:rPr lang="es-CL" u="sng" baseline="0" smtClean="0"/>
              <a:t>quienes reportan solo proyectos considerados como en fase de Factibilidad</a:t>
            </a:r>
            <a:r>
              <a:rPr lang="es-CL" baseline="0" smtClean="0"/>
              <a:t>.</a:t>
            </a:r>
            <a:endParaRPr lang="es-CL"/>
          </a:p>
        </p:txBody>
      </p:sp>
      <p:sp>
        <p:nvSpPr>
          <p:cNvPr id="4" name="3 Marcador de número de diapositiva"/>
          <p:cNvSpPr>
            <a:spLocks noGrp="1"/>
          </p:cNvSpPr>
          <p:nvPr>
            <p:ph type="sldNum" sz="quarter" idx="10"/>
          </p:nvPr>
        </p:nvSpPr>
        <p:spPr/>
        <p:txBody>
          <a:bodyPr/>
          <a:lstStyle/>
          <a:p>
            <a:fld id="{8C9A97C0-4187-4A41-9AAF-D46B3B611F79}" type="slidenum">
              <a:rPr lang="es-CL" smtClean="0"/>
              <a:t>8</a:t>
            </a:fld>
            <a:endParaRPr lang="es-CL"/>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sz="1100"/>
              <a:t>• Considera la cartera de proyectos “en ejecución” y “en evaluación”.</a:t>
            </a:r>
          </a:p>
          <a:p>
            <a:endParaRPr lang="es-CL" sz="1100"/>
          </a:p>
          <a:p>
            <a:r>
              <a:rPr lang="es-CL" sz="1100"/>
              <a:t>• Considera el potencial retiro por edad, tanto de trabajadores de las empresas mineras (internos), como de empresas proveedoras.</a:t>
            </a:r>
          </a:p>
          <a:p>
            <a:endParaRPr lang="pt-BR" sz="1100"/>
          </a:p>
          <a:p>
            <a:r>
              <a:rPr lang="pt-BR" sz="1100"/>
              <a:t>• </a:t>
            </a:r>
            <a:r>
              <a:rPr lang="pt-BR" sz="1100" u="sng"/>
              <a:t>Esta demanda de personas </a:t>
            </a:r>
            <a:r>
              <a:rPr lang="es-CL" sz="1100" u="sng"/>
              <a:t>corresponde a los requerimientos dotacionales de producción de la industria, para alcanzar las 8,1 millones de toneladas al 2021</a:t>
            </a:r>
            <a:r>
              <a:rPr lang="es-CL" sz="1100"/>
              <a:t>, tanto para proyectos ya seguros como los que están en evaluación, de acuerdo a las cifras de COCHILCO.</a:t>
            </a:r>
            <a:endParaRPr lang="es-CL"/>
          </a:p>
        </p:txBody>
      </p:sp>
      <p:sp>
        <p:nvSpPr>
          <p:cNvPr id="4" name="3 Marcador de número de diapositiva"/>
          <p:cNvSpPr>
            <a:spLocks noGrp="1"/>
          </p:cNvSpPr>
          <p:nvPr>
            <p:ph type="sldNum" sz="quarter" idx="10"/>
          </p:nvPr>
        </p:nvSpPr>
        <p:spPr/>
        <p:txBody>
          <a:bodyPr/>
          <a:lstStyle/>
          <a:p>
            <a:fld id="{8C9A97C0-4187-4A41-9AAF-D46B3B611F79}" type="slidenum">
              <a:rPr lang="es-CL" smtClean="0"/>
              <a:t>9</a:t>
            </a:fld>
            <a:endParaRPr lang="es-CL"/>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sz="1100" u="sng"/>
              <a:t>• Aun cuando la oferta crece a ritmo muy acelerado, la industria estará en déficit respecto de la oferta durante todo el período analizado. Se triplica la brecha acumulada en los años que abarca el estudio.</a:t>
            </a:r>
          </a:p>
          <a:p>
            <a:endParaRPr lang="es-CL" sz="1100"/>
          </a:p>
          <a:p>
            <a:r>
              <a:rPr lang="es-CL" sz="1100" u="sng"/>
              <a:t>• Operadores y mantenedores serán los perfiles más demandados, mientras la oferta de egresados correspondiente es muy pequeña o nula. Esto incide directamente en que el déficit general se mantenga, pese al aumento de la oferta.</a:t>
            </a:r>
            <a:endParaRPr lang="es-CL" u="sng"/>
          </a:p>
        </p:txBody>
      </p:sp>
      <p:sp>
        <p:nvSpPr>
          <p:cNvPr id="4" name="3 Marcador de número de diapositiva"/>
          <p:cNvSpPr>
            <a:spLocks noGrp="1"/>
          </p:cNvSpPr>
          <p:nvPr>
            <p:ph type="sldNum" sz="quarter" idx="10"/>
          </p:nvPr>
        </p:nvSpPr>
        <p:spPr/>
        <p:txBody>
          <a:bodyPr/>
          <a:lstStyle/>
          <a:p>
            <a:fld id="{8C9A97C0-4187-4A41-9AAF-D46B3B611F79}" type="slidenum">
              <a:rPr lang="es-CL" smtClean="0"/>
              <a:t>10</a:t>
            </a:fld>
            <a:endParaRPr lang="es-CL"/>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sz="1100"/>
              <a:t>• </a:t>
            </a:r>
            <a:r>
              <a:rPr lang="es-CL" sz="1100" u="sng"/>
              <a:t>Las brechas se concentran en todos los perfiles del área mantenimiento y en los operadores. En estos últimos, el cálculo no considera una oferta formal asociada (formación en oficios).</a:t>
            </a:r>
          </a:p>
          <a:p>
            <a:endParaRPr lang="es-CL" sz="1100"/>
          </a:p>
          <a:p>
            <a:r>
              <a:rPr lang="es-CL" sz="1100"/>
              <a:t>• </a:t>
            </a:r>
            <a:r>
              <a:rPr lang="es-CL" sz="1100" u="sng"/>
              <a:t>Los perfiles del área minera (extracción y procesamiento) muestran que en la suma del período la oferta cubrirá la demanda. Lo mismo sucede con los geólogos.</a:t>
            </a:r>
          </a:p>
          <a:p>
            <a:endParaRPr lang="es-CL" sz="1100"/>
          </a:p>
          <a:p>
            <a:r>
              <a:rPr lang="es-CL" sz="1100" u="sng"/>
              <a:t>• Sin embargo, estos profesionales tienen campos en las áreas de exploraciones, ingeniería, proyectos, y otras no incluidas en las proyecciones de la cadena de valor principal.</a:t>
            </a:r>
            <a:endParaRPr lang="es-CL" u="sng"/>
          </a:p>
        </p:txBody>
      </p:sp>
      <p:sp>
        <p:nvSpPr>
          <p:cNvPr id="4" name="3 Marcador de número de diapositiva"/>
          <p:cNvSpPr>
            <a:spLocks noGrp="1"/>
          </p:cNvSpPr>
          <p:nvPr>
            <p:ph type="sldNum" sz="quarter" idx="10"/>
          </p:nvPr>
        </p:nvSpPr>
        <p:spPr/>
        <p:txBody>
          <a:bodyPr/>
          <a:lstStyle/>
          <a:p>
            <a:fld id="{8C9A97C0-4187-4A41-9AAF-D46B3B611F79}" type="slidenum">
              <a:rPr lang="es-CL" smtClean="0"/>
              <a:t>11</a:t>
            </a:fld>
            <a:endParaRPr lang="es-CL"/>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smtClean="0"/>
              <a:t>Existe un BOOM</a:t>
            </a:r>
            <a:r>
              <a:rPr lang="es-CL" baseline="0" smtClean="0"/>
              <a:t> de crecimiento en programas mineros! – Minería Extractiva  + Metalurgia + Geología + Mantenimiento</a:t>
            </a:r>
          </a:p>
          <a:p>
            <a:endParaRPr lang="es-CL" baseline="0" smtClean="0"/>
          </a:p>
          <a:p>
            <a:r>
              <a:rPr lang="es-CL" baseline="0" smtClean="0"/>
              <a:t>Alrededor del 25% de los programas mineros están en su primer año de funcionamiento</a:t>
            </a:r>
            <a:endParaRPr lang="es-CL"/>
          </a:p>
        </p:txBody>
      </p:sp>
      <p:sp>
        <p:nvSpPr>
          <p:cNvPr id="4" name="3 Marcador de número de diapositiva"/>
          <p:cNvSpPr>
            <a:spLocks noGrp="1"/>
          </p:cNvSpPr>
          <p:nvPr>
            <p:ph type="sldNum" sz="quarter" idx="10"/>
          </p:nvPr>
        </p:nvSpPr>
        <p:spPr/>
        <p:txBody>
          <a:bodyPr/>
          <a:lstStyle/>
          <a:p>
            <a:fld id="{8C9A97C0-4187-4A41-9AAF-D46B3B611F79}" type="slidenum">
              <a:rPr lang="es-CL" smtClean="0">
                <a:solidFill>
                  <a:prstClr val="black"/>
                </a:solidFill>
                <a:latin typeface="Calibri"/>
              </a:rPr>
              <a:t>12</a:t>
            </a:fld>
            <a:endParaRPr lang="es-CL">
              <a:solidFill>
                <a:prstClr val="black"/>
              </a:solidFill>
              <a:latin typeface="Calibri"/>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png" /><Relationship Id="rId3"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 Target="../slides/slide12.xml" TargetMode="Internal" /><Relationship Id="rId2" Type="http://schemas.openxmlformats.org/officeDocument/2006/relationships/slide" Target="../slides/slide3.xml" TargetMode="Internal" /><Relationship Id="rId3" Type="http://schemas.openxmlformats.org/officeDocument/2006/relationships/slide" Target="../slides/slide18.xml" TargetMode="Internal" /><Relationship Id="rId4"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image" Target="../media/image10.png" /><Relationship Id="rId3"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image" Target="../media/image11.png" /><Relationship Id="rId3"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12.png" /><Relationship Id="rId2"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Diapositiva de título">
    <p:spTree>
      <p:nvGrpSpPr>
        <p:cNvPr id="1" name=""/>
        <p:cNvGrpSpPr/>
        <p:nvPr/>
      </p:nvGrpSpPr>
      <p:grpSpPr>
        <a:xfrm>
          <a:off x="0" y="0"/>
          <a: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C1A41F93-A15D-4A66-8348-2A98D55624CD}" type="datetime1">
              <a:rPr lang="es-ES_tradnl"/>
              <a:pPr>
                <a:defRPr/>
              </a:pPr>
              <a:t>25-08-14</a:t>
            </a:fld>
            <a:endParaRPr lang="es-ES_tradnl"/>
          </a:p>
        </p:txBody>
      </p:sp>
      <p:sp>
        <p:nvSpPr>
          <p:cNvPr id="5" name="Marcador de pie de página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a:ea typeface="ＭＳ Ｐゴシック" charset="0"/>
                <a:cs typeface="ＭＳ Ｐゴシック" charset="0"/>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atin typeface="Calibri" pitchFamily="34" charset="0"/>
                <a:ea typeface="MS PGothic" pitchFamily="34" charset="-128"/>
              </a:defRPr>
            </a:lvl1pPr>
          </a:lstStyle>
          <a:p>
            <a:pPr>
              <a:defRPr/>
            </a:pPr>
            <a:fld id="{C0918940-5753-40D2-8BFA-2C4F6A3C889A}" type="slidenum">
              <a:rPr lang="es-ES_tradnl"/>
              <a:pPr>
                <a:defRPr/>
              </a:pPr>
              <a:t>‹Nr.›</a:t>
            </a:fld>
            <a:endParaRPr lang="es-ES_tradnl"/>
          </a:p>
        </p:txBody>
      </p:sp>
      <p:pic>
        <p:nvPicPr>
          <p:cNvPr id="7" name="Imagen 12"/>
          <p:cNvPicPr>
            <a:picLocks noChangeAspect="1"/>
          </p:cNvPicPr>
          <p:nvPr userDrawn="1"/>
        </p:nvPicPr>
        <p:blipFill>
          <a:blip r:embed="rId1"/>
          <a:stretch>
            <a:fillRect/>
          </a:stretch>
        </p:blipFill>
        <p:spPr bwMode="auto">
          <a:xfrm>
            <a:off x="419100" y="549275"/>
            <a:ext cx="38100" cy="711200"/>
          </a:xfrm>
          <a:prstGeom prst="rect">
            <a:avLst/>
          </a:prstGeom>
          <a:noFill/>
          <a:ln w="9525">
            <a:noFill/>
            <a:miter lim="800000"/>
          </a:ln>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2_Interior con franja agua">
    <p:spTree>
      <p:nvGrpSpPr>
        <p:cNvPr id="1" name=""/>
        <p:cNvGrpSpPr/>
        <p:nvPr/>
      </p:nvGrpSpPr>
      <p:grpSpPr>
        <a:xfrm>
          <a:off x="0" y="0"/>
          <a:ext cx="0" cy="0"/>
        </a:xfrm>
      </p:grpSpPr>
      <p:pic>
        <p:nvPicPr>
          <p:cNvPr id="3" name="Imagen 1" descr="55.png"/>
          <p:cNvPicPr>
            <a:picLocks noChangeAspect="1"/>
          </p:cNvPicPr>
          <p:nvPr userDrawn="1"/>
        </p:nvPicPr>
        <p:blipFill>
          <a:blip r:embed="rId1">
            <a:extLst>
              <a:ext uri="{28A0092B-C50C-407E-A947-70E740481C1C}">
                <a14:useLocalDpi xmlns:a14="http://schemas.microsoft.com/office/drawing/2010/main" val="0"/>
              </a:ext>
            </a:extLst>
          </a:blip>
          <a:srcRect b="60980"/>
          <a:stretch>
            <a:fillRect/>
          </a:stretch>
        </p:blipFill>
        <p:spPr>
          <a:xfrm>
            <a:off x="323528" y="178008"/>
            <a:ext cx="6912403" cy="872918"/>
          </a:xfrm>
          <a:prstGeom prst="rect">
            <a:avLst/>
          </a:prstGeom>
        </p:spPr>
      </p:pic>
      <p:pic>
        <p:nvPicPr>
          <p:cNvPr id="4" name="Imagen 2" descr="58.png"/>
          <p:cNvPicPr>
            <a:picLocks noChangeAspect="1"/>
          </p:cNvPicPr>
          <p:nvPr userDrawn="1"/>
        </p:nvPicPr>
        <p:blipFill>
          <a:blip r:embed="rId2">
            <a:extLst>
              <a:ext uri="{28A0092B-C50C-407E-A947-70E740481C1C}">
                <a14:useLocalDpi xmlns:a14="http://schemas.microsoft.com/office/drawing/2010/main" val="0"/>
              </a:ext>
            </a:extLst>
          </a:blip>
          <a:srcRect t="34858" b="46510"/>
          <a:stretch>
            <a:fillRect/>
          </a:stretch>
        </p:blipFill>
        <p:spPr>
          <a:xfrm>
            <a:off x="312973" y="744279"/>
            <a:ext cx="6918499" cy="306648"/>
          </a:xfrm>
          <a:prstGeom prst="rect">
            <a:avLst/>
          </a:prstGeom>
        </p:spPr>
      </p:pic>
    </p:spTree>
    <p:extLst>
      <p:ext uri="{BB962C8B-B14F-4D97-AF65-F5344CB8AC3E}">
        <p14:creationId xmlns:p14="http://schemas.microsoft.com/office/powerpoint/2010/main" val="1995245994"/>
      </p:ext>
    </p:extLst>
  </p:cSld>
  <p:clrMapOvr>
    <a:masterClrMapping/>
  </p:clrMapOvr>
  <p:transition>
    <p:fade/>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3_Interior con franja agua">
    <p:spTree>
      <p:nvGrpSpPr>
        <p:cNvPr id="1" name=""/>
        <p:cNvGrpSpPr/>
        <p:nvPr/>
      </p:nvGrpSpPr>
      <p:grpSpPr>
        <a:xfrm>
          <a:off x="0" y="0"/>
          <a:ext cx="0" cy="0"/>
        </a:xfrm>
      </p:grpSpPr>
      <p:pic>
        <p:nvPicPr>
          <p:cNvPr id="3" name="Imagen 1" descr="63.png"/>
          <p:cNvPicPr>
            <a:picLocks noChangeAspect="1"/>
          </p:cNvPicPr>
          <p:nvPr userDrawn="1"/>
        </p:nvPicPr>
        <p:blipFill>
          <a:blip r:embed="rId1">
            <a:extLst>
              <a:ext uri="{28A0092B-C50C-407E-A947-70E740481C1C}">
                <a14:useLocalDpi xmlns:a14="http://schemas.microsoft.com/office/drawing/2010/main" val="0"/>
              </a:ext>
            </a:extLst>
          </a:blip>
          <a:srcRect b="55612"/>
          <a:stretch>
            <a:fillRect/>
          </a:stretch>
        </p:blipFill>
        <p:spPr>
          <a:xfrm>
            <a:off x="344794" y="161370"/>
            <a:ext cx="6918499" cy="895602"/>
          </a:xfrm>
          <a:prstGeom prst="rect">
            <a:avLst/>
          </a:prstGeom>
        </p:spPr>
      </p:pic>
    </p:spTree>
    <p:extLst>
      <p:ext uri="{BB962C8B-B14F-4D97-AF65-F5344CB8AC3E}">
        <p14:creationId xmlns:p14="http://schemas.microsoft.com/office/powerpoint/2010/main" val="3331252704"/>
      </p:ext>
    </p:extLst>
  </p:cSld>
  <p:clrMapOvr>
    <a:masterClrMapping/>
  </p:clrMapOvr>
  <p:transition>
    <p:fade/>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Diapositiva de título">
    <p:spTree>
      <p:nvGrpSpPr>
        <p:cNvPr id="1" name=""/>
        <p:cNvGrpSpPr/>
        <p:nvPr/>
      </p:nvGrpSpPr>
      <p:grpSpPr>
        <a:xfrm>
          <a:off x="0" y="0"/>
          <a: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a:p>
        </p:txBody>
      </p:sp>
      <p:sp>
        <p:nvSpPr>
          <p:cNvPr id="19" name="Rectángulo 1"/>
          <p:cNvSpPr/>
          <p:nvPr userDrawn="1"/>
        </p:nvSpPr>
        <p:spPr>
          <a:xfrm>
            <a:off x="539552" y="6381328"/>
            <a:ext cx="8136904" cy="28803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ct val="0"/>
              </a:spcBef>
              <a:spcAft>
                <a:spcPct val="0"/>
              </a:spcAft>
            </a:pPr>
            <a:endParaRPr lang="es-ES">
              <a:solidFill>
                <a:prstClr val="white"/>
              </a:solidFill>
              <a:latin typeface="Calibri"/>
            </a:endParaRPr>
          </a:p>
        </p:txBody>
      </p:sp>
      <p:sp>
        <p:nvSpPr>
          <p:cNvPr id="20" name="16 CuadroTexto">
            <a:hlinkClick r:id="rId1" action="ppaction://hlinksldjump"/>
          </p:cNvPr>
          <p:cNvSpPr txBox="1"/>
          <p:nvPr userDrawn="1"/>
        </p:nvSpPr>
        <p:spPr>
          <a:xfrm>
            <a:off x="898468" y="6381328"/>
            <a:ext cx="641522" cy="276999"/>
          </a:xfrm>
          <a:prstGeom prst="rect">
            <a:avLst/>
          </a:prstGeom>
          <a:noFill/>
        </p:spPr>
        <p:txBody>
          <a:bodyPr wrap="none" rtlCol="0">
            <a:spAutoFit/>
          </a:bodyPr>
          <a:lstStyle/>
          <a:p>
            <a:pPr defTabSz="914400" fontAlgn="auto">
              <a:spcBef>
                <a:spcPct val="0"/>
              </a:spcBef>
              <a:spcAft>
                <a:spcPct val="0"/>
              </a:spcAft>
            </a:pPr>
            <a:r>
              <a:rPr lang="es-CL" sz="1200" smtClean="0">
                <a:solidFill>
                  <a:prstClr val="white">
                    <a:lumMod val="50000"/>
                  </a:prstClr>
                </a:solidFill>
                <a:latin typeface="Arial Narrow" pitchFamily="34" charset="0"/>
                <a:ea typeface="+mn-ea"/>
              </a:rPr>
              <a:t>Muestra</a:t>
            </a:r>
            <a:endParaRPr lang="es-CL" sz="1200">
              <a:solidFill>
                <a:prstClr val="white">
                  <a:lumMod val="50000"/>
                </a:prstClr>
              </a:solidFill>
              <a:latin typeface="Arial Narrow" pitchFamily="34" charset="0"/>
              <a:ea typeface="+mn-ea"/>
            </a:endParaRPr>
          </a:p>
        </p:txBody>
      </p:sp>
      <p:sp>
        <p:nvSpPr>
          <p:cNvPr id="21" name="17 CuadroTexto">
            <a:hlinkClick action="ppaction://noaction"/>
          </p:cNvPr>
          <p:cNvSpPr txBox="1"/>
          <p:nvPr userDrawn="1"/>
        </p:nvSpPr>
        <p:spPr>
          <a:xfrm>
            <a:off x="6127839" y="6381328"/>
            <a:ext cx="647934" cy="276999"/>
          </a:xfrm>
          <a:prstGeom prst="rect">
            <a:avLst/>
          </a:prstGeom>
          <a:noFill/>
        </p:spPr>
        <p:txBody>
          <a:bodyPr wrap="none" rtlCol="0">
            <a:spAutoFit/>
          </a:bodyPr>
          <a:lstStyle/>
          <a:p>
            <a:pPr defTabSz="914400" fontAlgn="auto">
              <a:spcBef>
                <a:spcPct val="0"/>
              </a:spcBef>
              <a:spcAft>
                <a:spcPct val="0"/>
              </a:spcAft>
            </a:pPr>
            <a:r>
              <a:rPr lang="es-CL" sz="1200" smtClean="0">
                <a:solidFill>
                  <a:prstClr val="white">
                    <a:lumMod val="50000"/>
                  </a:prstClr>
                </a:solidFill>
                <a:latin typeface="Arial Narrow" pitchFamily="34" charset="0"/>
                <a:ea typeface="+mn-ea"/>
              </a:rPr>
              <a:t>Brechas</a:t>
            </a:r>
            <a:endParaRPr lang="es-CL" sz="1200">
              <a:solidFill>
                <a:prstClr val="white">
                  <a:lumMod val="50000"/>
                </a:prstClr>
              </a:solidFill>
              <a:latin typeface="Arial Narrow" pitchFamily="34" charset="0"/>
              <a:ea typeface="+mn-ea"/>
            </a:endParaRPr>
          </a:p>
        </p:txBody>
      </p:sp>
      <p:sp>
        <p:nvSpPr>
          <p:cNvPr id="22" name="18 CuadroTexto">
            <a:hlinkClick action="ppaction://noaction"/>
          </p:cNvPr>
          <p:cNvSpPr txBox="1"/>
          <p:nvPr userDrawn="1"/>
        </p:nvSpPr>
        <p:spPr>
          <a:xfrm>
            <a:off x="4831055" y="6381328"/>
            <a:ext cx="734496" cy="276999"/>
          </a:xfrm>
          <a:prstGeom prst="rect">
            <a:avLst/>
          </a:prstGeom>
          <a:noFill/>
        </p:spPr>
        <p:txBody>
          <a:bodyPr wrap="none" rtlCol="0">
            <a:spAutoFit/>
          </a:bodyPr>
          <a:lstStyle/>
          <a:p>
            <a:pPr defTabSz="914400" fontAlgn="auto">
              <a:spcBef>
                <a:spcPct val="0"/>
              </a:spcBef>
              <a:spcAft>
                <a:spcPct val="0"/>
              </a:spcAft>
            </a:pPr>
            <a:r>
              <a:rPr lang="es-CL" sz="1200" smtClean="0">
                <a:solidFill>
                  <a:prstClr val="white">
                    <a:lumMod val="50000"/>
                  </a:prstClr>
                </a:solidFill>
                <a:latin typeface="Arial Narrow" pitchFamily="34" charset="0"/>
                <a:ea typeface="+mn-ea"/>
              </a:rPr>
              <a:t>Demanda</a:t>
            </a:r>
            <a:endParaRPr lang="es-CL" sz="1200">
              <a:solidFill>
                <a:prstClr val="white">
                  <a:lumMod val="50000"/>
                </a:prstClr>
              </a:solidFill>
              <a:latin typeface="Arial Narrow" pitchFamily="34" charset="0"/>
              <a:ea typeface="+mn-ea"/>
            </a:endParaRPr>
          </a:p>
        </p:txBody>
      </p:sp>
      <p:sp>
        <p:nvSpPr>
          <p:cNvPr id="23" name="19 CuadroTexto">
            <a:hlinkClick r:id="rId2" action="ppaction://hlinksldjump"/>
          </p:cNvPr>
          <p:cNvSpPr txBox="1"/>
          <p:nvPr userDrawn="1"/>
        </p:nvSpPr>
        <p:spPr>
          <a:xfrm>
            <a:off x="3638760" y="6381328"/>
            <a:ext cx="535724" cy="276999"/>
          </a:xfrm>
          <a:prstGeom prst="rect">
            <a:avLst/>
          </a:prstGeom>
          <a:noFill/>
        </p:spPr>
        <p:txBody>
          <a:bodyPr wrap="none" rtlCol="0">
            <a:spAutoFit/>
          </a:bodyPr>
          <a:lstStyle/>
          <a:p>
            <a:pPr defTabSz="914400" fontAlgn="auto">
              <a:spcBef>
                <a:spcPct val="0"/>
              </a:spcBef>
              <a:spcAft>
                <a:spcPct val="0"/>
              </a:spcAft>
            </a:pPr>
            <a:r>
              <a:rPr lang="es-CL" sz="1200" smtClean="0">
                <a:solidFill>
                  <a:prstClr val="white">
                    <a:lumMod val="50000"/>
                  </a:prstClr>
                </a:solidFill>
                <a:latin typeface="Arial Narrow" pitchFamily="34" charset="0"/>
                <a:ea typeface="+mn-ea"/>
              </a:rPr>
              <a:t>Oferta</a:t>
            </a:r>
            <a:endParaRPr lang="es-CL" sz="1200">
              <a:solidFill>
                <a:prstClr val="white">
                  <a:lumMod val="50000"/>
                </a:prstClr>
              </a:solidFill>
              <a:latin typeface="Arial Narrow" pitchFamily="34" charset="0"/>
              <a:ea typeface="+mn-ea"/>
            </a:endParaRPr>
          </a:p>
        </p:txBody>
      </p:sp>
      <p:sp>
        <p:nvSpPr>
          <p:cNvPr id="28" name="20 CuadroTexto">
            <a:hlinkClick r:id="rId3" action="ppaction://hlinksldjump"/>
          </p:cNvPr>
          <p:cNvSpPr txBox="1"/>
          <p:nvPr userDrawn="1"/>
        </p:nvSpPr>
        <p:spPr>
          <a:xfrm>
            <a:off x="2051720" y="6381328"/>
            <a:ext cx="1059906" cy="276999"/>
          </a:xfrm>
          <a:prstGeom prst="rect">
            <a:avLst/>
          </a:prstGeom>
          <a:noFill/>
        </p:spPr>
        <p:txBody>
          <a:bodyPr wrap="none" rtlCol="0">
            <a:spAutoFit/>
          </a:bodyPr>
          <a:lstStyle/>
          <a:p>
            <a:pPr defTabSz="914400" fontAlgn="auto">
              <a:spcBef>
                <a:spcPct val="0"/>
              </a:spcBef>
              <a:spcAft>
                <a:spcPct val="0"/>
              </a:spcAft>
            </a:pPr>
            <a:r>
              <a:rPr lang="es-CL" sz="1200" smtClean="0">
                <a:solidFill>
                  <a:prstClr val="white">
                    <a:lumMod val="50000"/>
                  </a:prstClr>
                </a:solidFill>
                <a:latin typeface="Arial Narrow" pitchFamily="34" charset="0"/>
                <a:ea typeface="+mn-ea"/>
              </a:rPr>
              <a:t>Caracterización</a:t>
            </a:r>
            <a:endParaRPr lang="es-CL" sz="1200">
              <a:solidFill>
                <a:prstClr val="white">
                  <a:lumMod val="50000"/>
                </a:prstClr>
              </a:solidFill>
              <a:latin typeface="Arial Narrow" pitchFamily="34" charset="0"/>
              <a:ea typeface="+mn-ea"/>
            </a:endParaRPr>
          </a:p>
        </p:txBody>
      </p:sp>
      <p:sp>
        <p:nvSpPr>
          <p:cNvPr id="29" name="21 CuadroTexto">
            <a:hlinkClick action="ppaction://noaction"/>
          </p:cNvPr>
          <p:cNvSpPr txBox="1"/>
          <p:nvPr userDrawn="1"/>
        </p:nvSpPr>
        <p:spPr>
          <a:xfrm>
            <a:off x="7404761" y="6381328"/>
            <a:ext cx="941283" cy="276999"/>
          </a:xfrm>
          <a:prstGeom prst="rect">
            <a:avLst/>
          </a:prstGeom>
          <a:noFill/>
        </p:spPr>
        <p:txBody>
          <a:bodyPr wrap="none" rtlCol="0">
            <a:spAutoFit/>
          </a:bodyPr>
          <a:lstStyle/>
          <a:p>
            <a:pPr defTabSz="914400" fontAlgn="auto">
              <a:spcBef>
                <a:spcPct val="0"/>
              </a:spcBef>
              <a:spcAft>
                <a:spcPct val="0"/>
              </a:spcAft>
            </a:pPr>
            <a:r>
              <a:rPr lang="es-CL" sz="1200" smtClean="0">
                <a:solidFill>
                  <a:prstClr val="white">
                    <a:lumMod val="50000"/>
                  </a:prstClr>
                </a:solidFill>
                <a:latin typeface="Arial Narrow" pitchFamily="34" charset="0"/>
                <a:ea typeface="+mn-ea"/>
              </a:rPr>
              <a:t>Conclusiones</a:t>
            </a:r>
            <a:endParaRPr lang="es-CL" sz="1200">
              <a:solidFill>
                <a:prstClr val="white">
                  <a:lumMod val="50000"/>
                </a:prstClr>
              </a:solidFill>
              <a:latin typeface="Arial Narrow" pitchFamily="34" charset="0"/>
              <a:ea typeface="+mn-ea"/>
            </a:endParaRPr>
          </a:p>
        </p:txBody>
      </p:sp>
      <p:sp>
        <p:nvSpPr>
          <p:cNvPr id="30" name="4 Triángulo isósceles">
            <a:hlinkClick r:id="rId1" action="ppaction://hlinksldjump"/>
          </p:cNvPr>
          <p:cNvSpPr/>
          <p:nvPr userDrawn="1"/>
        </p:nvSpPr>
        <p:spPr>
          <a:xfrm rot="5400000">
            <a:off x="827849" y="6465354"/>
            <a:ext cx="143992" cy="119993"/>
          </a:xfrm>
          <a:prstGeom prst="triangle">
            <a:avLst/>
          </a:prstGeom>
          <a:solidFill>
            <a:srgbClr val="838B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ct val="0"/>
              </a:spcBef>
              <a:spcAft>
                <a:spcPct val="0"/>
              </a:spcAft>
            </a:pPr>
            <a:endParaRPr lang="es-CL">
              <a:solidFill>
                <a:prstClr val="white"/>
              </a:solidFill>
              <a:latin typeface="Calibri"/>
            </a:endParaRPr>
          </a:p>
        </p:txBody>
      </p:sp>
      <p:sp>
        <p:nvSpPr>
          <p:cNvPr id="31" name="4 Triángulo isósceles">
            <a:hlinkClick r:id="rId3" action="ppaction://hlinksldjump"/>
          </p:cNvPr>
          <p:cNvSpPr/>
          <p:nvPr userDrawn="1"/>
        </p:nvSpPr>
        <p:spPr>
          <a:xfrm rot="5400000">
            <a:off x="1979976" y="6465355"/>
            <a:ext cx="143992" cy="119993"/>
          </a:xfrm>
          <a:prstGeom prst="triangle">
            <a:avLst/>
          </a:prstGeom>
          <a:solidFill>
            <a:srgbClr val="EE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ct val="0"/>
              </a:spcBef>
              <a:spcAft>
                <a:spcPct val="0"/>
              </a:spcAft>
            </a:pPr>
            <a:endParaRPr lang="es-CL">
              <a:solidFill>
                <a:prstClr val="white"/>
              </a:solidFill>
              <a:latin typeface="Calibri"/>
            </a:endParaRPr>
          </a:p>
        </p:txBody>
      </p:sp>
      <p:sp>
        <p:nvSpPr>
          <p:cNvPr id="32" name="4 Triángulo isósceles">
            <a:hlinkClick r:id="rId2" action="ppaction://hlinksldjump"/>
          </p:cNvPr>
          <p:cNvSpPr/>
          <p:nvPr userDrawn="1"/>
        </p:nvSpPr>
        <p:spPr>
          <a:xfrm rot="5400000">
            <a:off x="3564152" y="6465356"/>
            <a:ext cx="143992" cy="119993"/>
          </a:xfrm>
          <a:prstGeom prst="triangle">
            <a:avLst/>
          </a:prstGeom>
          <a:solidFill>
            <a:srgbClr val="5E2F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ct val="0"/>
              </a:spcBef>
              <a:spcAft>
                <a:spcPct val="0"/>
              </a:spcAft>
            </a:pPr>
            <a:endParaRPr lang="es-CL">
              <a:solidFill>
                <a:prstClr val="white"/>
              </a:solidFill>
              <a:latin typeface="Calibri"/>
            </a:endParaRPr>
          </a:p>
        </p:txBody>
      </p:sp>
      <p:sp>
        <p:nvSpPr>
          <p:cNvPr id="33" name="4 Triángulo isósceles">
            <a:hlinkClick action="ppaction://noaction"/>
          </p:cNvPr>
          <p:cNvSpPr/>
          <p:nvPr userDrawn="1"/>
        </p:nvSpPr>
        <p:spPr>
          <a:xfrm rot="5400000">
            <a:off x="4749125" y="6465357"/>
            <a:ext cx="143992" cy="119993"/>
          </a:xfrm>
          <a:prstGeom prst="triangle">
            <a:avLst/>
          </a:prstGeom>
          <a:solidFill>
            <a:srgbClr val="0049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ct val="0"/>
              </a:spcBef>
              <a:spcAft>
                <a:spcPct val="0"/>
              </a:spcAft>
            </a:pPr>
            <a:endParaRPr lang="es-CL">
              <a:solidFill>
                <a:prstClr val="white"/>
              </a:solidFill>
              <a:latin typeface="Calibri"/>
            </a:endParaRPr>
          </a:p>
        </p:txBody>
      </p:sp>
      <p:sp>
        <p:nvSpPr>
          <p:cNvPr id="34" name="4 Triángulo isósceles">
            <a:hlinkClick action="ppaction://noaction"/>
          </p:cNvPr>
          <p:cNvSpPr/>
          <p:nvPr userDrawn="1"/>
        </p:nvSpPr>
        <p:spPr>
          <a:xfrm rot="5400000">
            <a:off x="6049155" y="6465358"/>
            <a:ext cx="143992" cy="119993"/>
          </a:xfrm>
          <a:prstGeom prst="triangle">
            <a:avLst/>
          </a:prstGeom>
          <a:solidFill>
            <a:srgbClr val="BF9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ct val="0"/>
              </a:spcBef>
              <a:spcAft>
                <a:spcPct val="0"/>
              </a:spcAft>
            </a:pPr>
            <a:endParaRPr lang="es-CL">
              <a:solidFill>
                <a:prstClr val="white"/>
              </a:solidFill>
              <a:latin typeface="Calibri"/>
            </a:endParaRPr>
          </a:p>
        </p:txBody>
      </p:sp>
      <p:sp>
        <p:nvSpPr>
          <p:cNvPr id="41" name="4 Triángulo isósceles">
            <a:hlinkClick action="ppaction://noaction"/>
          </p:cNvPr>
          <p:cNvSpPr/>
          <p:nvPr userDrawn="1"/>
        </p:nvSpPr>
        <p:spPr>
          <a:xfrm rot="5400000">
            <a:off x="7332086" y="6465359"/>
            <a:ext cx="143992" cy="119993"/>
          </a:xfrm>
          <a:prstGeom prst="triangle">
            <a:avLst/>
          </a:prstGeom>
          <a:solidFill>
            <a:srgbClr val="839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ct val="0"/>
              </a:spcBef>
              <a:spcAft>
                <a:spcPct val="0"/>
              </a:spcAft>
            </a:pPr>
            <a:endParaRPr lang="es-CL">
              <a:solidFill>
                <a:prstClr val="white"/>
              </a:solidFill>
              <a:latin typeface="Calibri"/>
            </a:endParaRPr>
          </a:p>
        </p:txBody>
      </p:sp>
    </p:spTree>
    <p:extLst>
      <p:ext uri="{BB962C8B-B14F-4D97-AF65-F5344CB8AC3E}">
        <p14:creationId xmlns:p14="http://schemas.microsoft.com/office/powerpoint/2010/main" val="133351868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_Diseño personalizado">
    <p:spTree>
      <p:nvGrpSpPr>
        <p:cNvPr id="1" name=""/>
        <p:cNvGrpSpPr/>
        <p:nvPr/>
      </p:nvGrpSpPr>
      <p:grpSpPr>
        <a:xfrm>
          <a:off x="0" y="0"/>
          <a:ext cx="0" cy="0"/>
        </a:xfrm>
      </p:grpSpPr>
      <p:pic>
        <p:nvPicPr>
          <p:cNvPr id="3" name="Imagen 5" descr="88.png"/>
          <p:cNvPicPr>
            <a:picLocks noChangeAspect="1"/>
          </p:cNvPicPr>
          <p:nvPr userDrawn="1"/>
        </p:nvPicPr>
        <p:blipFill>
          <a:blip r:embed="rId1">
            <a:extLst>
              <a:ext uri="{28A0092B-C50C-407E-A947-70E740481C1C}">
                <a14:useLocalDpi xmlns:a14="http://schemas.microsoft.com/office/drawing/2010/main" val="0"/>
              </a:ext>
            </a:extLst>
          </a:blip>
          <a:srcRect b="70713"/>
          <a:stretch>
            <a:fillRect/>
          </a:stretch>
        </p:blipFill>
        <p:spPr>
          <a:xfrm>
            <a:off x="323528" y="188640"/>
            <a:ext cx="6918499" cy="535565"/>
          </a:xfrm>
          <a:prstGeom prst="rect">
            <a:avLst/>
          </a:prstGeom>
        </p:spPr>
      </p:pic>
    </p:spTree>
    <p:extLst>
      <p:ext uri="{BB962C8B-B14F-4D97-AF65-F5344CB8AC3E}">
        <p14:creationId xmlns:p14="http://schemas.microsoft.com/office/powerpoint/2010/main" val="339633506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Diseño personalizado">
    <p:spTree>
      <p:nvGrpSpPr>
        <p:cNvPr id="1" name=""/>
        <p:cNvGrpSpPr/>
        <p:nvPr/>
      </p:nvGrpSpPr>
      <p:grpSpPr>
        <a:xfrm>
          <a:off x="0" y="0"/>
          <a:ext cx="0" cy="0"/>
        </a:xfrm>
      </p:grpSpPr>
      <p:pic>
        <p:nvPicPr>
          <p:cNvPr id="3" name="Imagen 5" descr="88.png"/>
          <p:cNvPicPr>
            <a:picLocks noChangeAspect="1"/>
          </p:cNvPicPr>
          <p:nvPr userDrawn="1"/>
        </p:nvPicPr>
        <p:blipFill>
          <a:blip r:embed="rId1">
            <a:extLst>
              <a:ext uri="{28A0092B-C50C-407E-A947-70E740481C1C}">
                <a14:useLocalDpi xmlns:a14="http://schemas.microsoft.com/office/drawing/2010/main" val="0"/>
              </a:ext>
            </a:extLst>
          </a:blip>
          <a:srcRect b="70713"/>
          <a:stretch>
            <a:fillRect/>
          </a:stretch>
        </p:blipFill>
        <p:spPr>
          <a:xfrm>
            <a:off x="323528" y="188640"/>
            <a:ext cx="6918499" cy="535565"/>
          </a:xfrm>
          <a:prstGeom prst="rect">
            <a:avLst/>
          </a:prstGeom>
        </p:spPr>
      </p:pic>
      <p:pic>
        <p:nvPicPr>
          <p:cNvPr id="4" name="Imagen 1" descr="46.png"/>
          <p:cNvPicPr>
            <a:picLocks noChangeAspect="1"/>
          </p:cNvPicPr>
          <p:nvPr userDrawn="1"/>
        </p:nvPicPr>
        <p:blipFill>
          <a:blip r:embed="rId2">
            <a:extLst>
              <a:ext uri="{28A0092B-C50C-407E-A947-70E740481C1C}">
                <a14:useLocalDpi xmlns:a14="http://schemas.microsoft.com/office/drawing/2010/main" val="0"/>
              </a:ext>
            </a:extLst>
          </a:blip>
          <a:srcRect t="32742" b="50196"/>
          <a:stretch>
            <a:fillRect/>
          </a:stretch>
        </p:blipFill>
        <p:spPr>
          <a:xfrm>
            <a:off x="302262" y="756606"/>
            <a:ext cx="7905985" cy="294320"/>
          </a:xfrm>
          <a:prstGeom prst="rect">
            <a:avLst/>
          </a:prstGeom>
        </p:spPr>
      </p:pic>
    </p:spTree>
    <p:extLst>
      <p:ext uri="{BB962C8B-B14F-4D97-AF65-F5344CB8AC3E}">
        <p14:creationId xmlns:p14="http://schemas.microsoft.com/office/powerpoint/2010/main" val="217869793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_Interior con franja agua">
    <p:spTree>
      <p:nvGrpSpPr>
        <p:cNvPr id="1" name=""/>
        <p:cNvGrpSpPr/>
        <p:nvPr/>
      </p:nvGrpSpPr>
      <p:grpSpPr>
        <a:xfrm>
          <a:off x="0" y="0"/>
          <a:ext cx="0" cy="0"/>
        </a:xfrm>
      </p:grpSpPr>
      <p:pic>
        <p:nvPicPr>
          <p:cNvPr id="3" name="Imagen 5" descr="88.png"/>
          <p:cNvPicPr>
            <a:picLocks noChangeAspect="1"/>
          </p:cNvPicPr>
          <p:nvPr userDrawn="1"/>
        </p:nvPicPr>
        <p:blipFill>
          <a:blip r:embed="rId1">
            <a:extLst>
              <a:ext uri="{28A0092B-C50C-407E-A947-70E740481C1C}">
                <a14:useLocalDpi xmlns:a14="http://schemas.microsoft.com/office/drawing/2010/main" val="0"/>
              </a:ext>
            </a:extLst>
          </a:blip>
          <a:srcRect b="70713"/>
          <a:stretch>
            <a:fillRect/>
          </a:stretch>
        </p:blipFill>
        <p:spPr>
          <a:xfrm>
            <a:off x="323528" y="188640"/>
            <a:ext cx="6918499" cy="535565"/>
          </a:xfrm>
          <a:prstGeom prst="rect">
            <a:avLst/>
          </a:prstGeom>
        </p:spPr>
      </p:pic>
      <p:pic>
        <p:nvPicPr>
          <p:cNvPr id="6" name="Imagen 2" descr="50.png"/>
          <p:cNvPicPr>
            <a:picLocks noChangeAspect="1"/>
          </p:cNvPicPr>
          <p:nvPr userDrawn="1"/>
        </p:nvPicPr>
        <p:blipFill>
          <a:blip r:embed="rId2">
            <a:extLst>
              <a:ext uri="{28A0092B-C50C-407E-A947-70E740481C1C}">
                <a14:useLocalDpi xmlns:a14="http://schemas.microsoft.com/office/drawing/2010/main" val="0"/>
              </a:ext>
            </a:extLst>
          </a:blip>
          <a:srcRect t="23140" b="64684"/>
          <a:stretch>
            <a:fillRect/>
          </a:stretch>
        </p:blipFill>
        <p:spPr>
          <a:xfrm>
            <a:off x="311188" y="751056"/>
            <a:ext cx="9058052" cy="299869"/>
          </a:xfrm>
          <a:prstGeom prst="rect">
            <a:avLst/>
          </a:prstGeom>
        </p:spPr>
      </p:pic>
    </p:spTree>
    <p:extLst>
      <p:ext uri="{BB962C8B-B14F-4D97-AF65-F5344CB8AC3E}">
        <p14:creationId xmlns:p14="http://schemas.microsoft.com/office/powerpoint/2010/main" val="2634706247"/>
      </p:ext>
    </p:extLst>
  </p:cSld>
  <p:clrMapOvr>
    <a:masterClrMapping/>
  </p:clrMapOvr>
  <p:transition>
    <p:fade/>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4_Interior con franja agua">
    <p:spTree>
      <p:nvGrpSpPr>
        <p:cNvPr id="1" name=""/>
        <p:cNvGrpSpPr/>
        <p:nvPr/>
      </p:nvGrpSpPr>
      <p:grpSpPr>
        <a:xfrm>
          <a:off x="0" y="0"/>
          <a:ext cx="0" cy="0"/>
        </a:xfrm>
      </p:grpSpPr>
      <p:pic>
        <p:nvPicPr>
          <p:cNvPr id="3" name="Imagen 1" descr="69.png"/>
          <p:cNvPicPr>
            <a:picLocks noChangeAspect="1"/>
          </p:cNvPicPr>
          <p:nvPr userDrawn="1"/>
        </p:nvPicPr>
        <p:blipFill>
          <a:blip r:embed="rId1">
            <a:extLst>
              <a:ext uri="{28A0092B-C50C-407E-A947-70E740481C1C}">
                <a14:useLocalDpi xmlns:a14="http://schemas.microsoft.com/office/drawing/2010/main" val="0"/>
              </a:ext>
            </a:extLst>
          </a:blip>
          <a:srcRect b="53613"/>
          <a:stretch>
            <a:fillRect/>
          </a:stretch>
        </p:blipFill>
        <p:spPr>
          <a:xfrm>
            <a:off x="303969" y="146108"/>
            <a:ext cx="6912403" cy="904817"/>
          </a:xfrm>
          <a:prstGeom prst="rect">
            <a:avLst/>
          </a:prstGeom>
        </p:spPr>
      </p:pic>
    </p:spTree>
    <p:extLst>
      <p:ext uri="{BB962C8B-B14F-4D97-AF65-F5344CB8AC3E}">
        <p14:creationId xmlns:p14="http://schemas.microsoft.com/office/powerpoint/2010/main" val="927220199"/>
      </p:ext>
    </p:extLst>
  </p:cSld>
  <p:clrMapOvr>
    <a:masterClrMapping/>
  </p:clrMapOvr>
  <p:transition>
    <p:fade/>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Título y objetos">
    <p:spTree>
      <p:nvGrpSpPr>
        <p:cNvPr id="1" name=""/>
        <p:cNvGrpSpPr/>
        <p:nvPr/>
      </p:nvGrpSpPr>
      <p:grpSpPr>
        <a:xfrm>
          <a:off x="0" y="0"/>
          <a: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0D0E599C-FAA5-4971-ABF3-4AA0B636A1A9}" type="datetime1">
              <a:rPr lang="es-ES_tradnl"/>
              <a:pPr>
                <a:defRPr/>
              </a:pPr>
              <a:t>25-08-14</a:t>
            </a:fld>
            <a:endParaRPr lang="es-ES_tradnl"/>
          </a:p>
        </p:txBody>
      </p:sp>
      <p:sp>
        <p:nvSpPr>
          <p:cNvPr id="5" name="Marcador de pie de página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a:ea typeface="ＭＳ Ｐゴシック" charset="0"/>
                <a:cs typeface="ＭＳ Ｐゴシック" charset="0"/>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atin typeface="Calibri" pitchFamily="34" charset="0"/>
                <a:ea typeface="MS PGothic" pitchFamily="34" charset="-128"/>
              </a:defRPr>
            </a:lvl1pPr>
          </a:lstStyle>
          <a:p>
            <a:pPr>
              <a:defRPr/>
            </a:pPr>
            <a:fld id="{9D6B45CA-27B1-4109-BF31-7B868CD09817}" type="slidenum">
              <a:rPr lang="es-ES_tradnl"/>
              <a:pPr>
                <a:defRPr/>
              </a:pPr>
              <a:t>‹Nr.›</a:t>
            </a:fld>
            <a:endParaRPr lang="es-ES_tradnl"/>
          </a:p>
        </p:txBody>
      </p:sp>
      <p:pic>
        <p:nvPicPr>
          <p:cNvPr id="7" name="Imagen 12"/>
          <p:cNvPicPr>
            <a:picLocks noChangeAspect="1"/>
          </p:cNvPicPr>
          <p:nvPr userDrawn="1"/>
        </p:nvPicPr>
        <p:blipFill>
          <a:blip r:embed="rId1"/>
          <a:stretch>
            <a:fillRect/>
          </a:stretch>
        </p:blipFill>
        <p:spPr bwMode="auto">
          <a:xfrm>
            <a:off x="419100" y="549275"/>
            <a:ext cx="38100" cy="711200"/>
          </a:xfrm>
          <a:prstGeom prst="rect">
            <a:avLst/>
          </a:prstGeom>
          <a:noFill/>
          <a:ln w="9525">
            <a:noFill/>
            <a:miter lim="800000"/>
          </a:ln>
        </p:spPr>
      </p:pic>
      <p:pic>
        <p:nvPicPr>
          <p:cNvPr id="8" name="Imagen 7"/>
          <p:cNvPicPr>
            <a:picLocks noChangeAspect="1"/>
          </p:cNvPicPr>
          <p:nvPr userDrawn="1"/>
        </p:nvPicPr>
        <p:blipFill>
          <a:blip r:embed="rId2"/>
          <a:srcRect b="48738"/>
          <a:stretch>
            <a:fillRect/>
          </a:stretch>
        </p:blipFill>
        <p:spPr bwMode="auto">
          <a:xfrm>
            <a:off x="428596" y="6572118"/>
            <a:ext cx="4495781" cy="143030"/>
          </a:xfrm>
          <a:prstGeom prst="rect">
            <a:avLst/>
          </a:prstGeom>
          <a:noFill/>
          <a:ln w="9525">
            <a:noFill/>
            <a:miter lim="800000"/>
          </a:ln>
        </p:spPr>
      </p:pic>
      <p:pic>
        <p:nvPicPr>
          <p:cNvPr id="10" name="Imagen 7"/>
          <p:cNvPicPr>
            <a:picLocks noChangeAspect="1"/>
          </p:cNvPicPr>
          <p:nvPr userDrawn="1"/>
        </p:nvPicPr>
        <p:blipFill>
          <a:blip r:embed="rId2"/>
          <a:srcRect t="48794" r="12346"/>
          <a:stretch>
            <a:fillRect/>
          </a:stretch>
        </p:blipFill>
        <p:spPr bwMode="auto">
          <a:xfrm>
            <a:off x="5026398" y="6572118"/>
            <a:ext cx="3940737" cy="142876"/>
          </a:xfrm>
          <a:prstGeom prst="rect">
            <a:avLst/>
          </a:prstGeom>
          <a:noFill/>
          <a:ln w="9525">
            <a:noFill/>
            <a:miter lim="800000"/>
          </a:ln>
        </p:spPr>
      </p:pic>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primera slide v2">
    <p:spTree>
      <p:nvGrpSpPr>
        <p:cNvPr id="1" name=""/>
        <p:cNvGrpSpPr/>
        <p:nvPr/>
      </p:nvGrpSpPr>
      <p:grpSpPr>
        <a:xfrm>
          <a:off x="0" y="0"/>
          <a:ext cx="0" cy="0"/>
        </a:xfrm>
      </p:grpSpPr>
      <p:pic>
        <p:nvPicPr>
          <p:cNvPr id="8" name="Imagen 1"/>
          <p:cNvPicPr>
            <a:picLocks noChangeAspect="1"/>
          </p:cNvPicPr>
          <p:nvPr userDrawn="1"/>
        </p:nvPicPr>
        <p:blipFill>
          <a:blip r:embed="rId1"/>
          <a:stretch>
            <a:fillRect/>
          </a:stretch>
        </p:blipFill>
        <p:spPr bwMode="auto">
          <a:xfrm>
            <a:off x="2306637" y="4365625"/>
            <a:ext cx="6837363" cy="2492375"/>
          </a:xfrm>
          <a:prstGeom prst="rect">
            <a:avLst/>
          </a:prstGeom>
          <a:noFill/>
          <a:ln w="9525">
            <a:noFill/>
            <a:miter lim="800000"/>
          </a:ln>
        </p:spPr>
      </p:pic>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1_sin palito">
    <p:spTree>
      <p:nvGrpSpPr>
        <p:cNvPr id="1" name=""/>
        <p:cNvGrpSpPr/>
        <p:nvPr/>
      </p:nvGrpSpPr>
      <p:grpSpPr>
        <a:xfrm>
          <a:off x="0" y="0"/>
          <a: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0D0E599C-FAA5-4971-ABF3-4AA0B636A1A9}" type="datetime1">
              <a:rPr lang="es-ES_tradnl"/>
              <a:pPr>
                <a:defRPr/>
              </a:pPr>
              <a:t>25-08-14</a:t>
            </a:fld>
            <a:endParaRPr lang="es-ES_tradnl"/>
          </a:p>
        </p:txBody>
      </p:sp>
      <p:sp>
        <p:nvSpPr>
          <p:cNvPr id="5" name="Marcador de pie de página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a:ea typeface="ＭＳ Ｐゴシック" charset="0"/>
                <a:cs typeface="ＭＳ Ｐゴシック" charset="0"/>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atin typeface="Calibri" pitchFamily="34" charset="0"/>
                <a:ea typeface="MS PGothic" pitchFamily="34" charset="-128"/>
              </a:defRPr>
            </a:lvl1pPr>
          </a:lstStyle>
          <a:p>
            <a:pPr>
              <a:defRPr/>
            </a:pPr>
            <a:fld id="{9D6B45CA-27B1-4109-BF31-7B868CD09817}" type="slidenum">
              <a:rPr lang="es-ES_tradnl"/>
              <a:pPr>
                <a:defRPr/>
              </a:pPr>
              <a:t>‹Nr.›</a:t>
            </a:fld>
            <a:endParaRPr lang="es-ES_tradnl"/>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cSld name="En blanco">
    <p:spTree>
      <p:nvGrpSpPr>
        <p:cNvPr id="1" name=""/>
        <p:cNvGrpSpPr/>
        <p:nvPr/>
      </p:nvGrpSpPr>
      <p:grpSpPr>
        <a:xfrm>
          <a:off x="0" y="0"/>
          <a:ext cx="0" cy="0"/>
        </a:xfrm>
      </p:grpSpPr>
      <p:sp>
        <p:nvSpPr>
          <p:cNvPr id="2" name="Marcador de fecha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5536A04-3E89-4980-A3F8-163F688845B7}" type="datetime1">
              <a:rPr lang="es-ES_tradnl"/>
              <a:pPr>
                <a:defRPr/>
              </a:pPr>
              <a:t>25-08-14</a:t>
            </a:fld>
            <a:endParaRPr lang="es-ES_tradnl"/>
          </a:p>
        </p:txBody>
      </p:sp>
      <p:sp>
        <p:nvSpPr>
          <p:cNvPr id="3" name="Marcador de pie de página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a:ea typeface="ＭＳ Ｐゴシック" charset="0"/>
                <a:cs typeface="ＭＳ Ｐゴシック" charset="0"/>
              </a:defRPr>
            </a:lvl1pPr>
          </a:lstStyle>
          <a:p>
            <a:pPr>
              <a:defRPr/>
            </a:pPr>
            <a:endParaRPr lang="es-ES"/>
          </a:p>
        </p:txBody>
      </p:sp>
      <p:sp>
        <p:nvSpPr>
          <p:cNvPr id="4" name="Marcador de número de diapositiva 3"/>
          <p:cNvSpPr>
            <a:spLocks noGrp="1"/>
          </p:cNvSpPr>
          <p:nvPr>
            <p:ph type="sldNum" sz="quarter" idx="12"/>
          </p:nvPr>
        </p:nvSpPr>
        <p:spPr>
          <a:xfrm>
            <a:off x="457200" y="6356350"/>
            <a:ext cx="2133600" cy="365125"/>
          </a:xfrm>
          <a:prstGeom prst="rect">
            <a:avLst/>
          </a:prstGeom>
        </p:spPr>
        <p:txBody>
          <a:bodyPr/>
          <a:lstStyle>
            <a:lvl1pPr>
              <a:defRPr>
                <a:latin typeface="Calibri" pitchFamily="34" charset="0"/>
                <a:ea typeface="MS PGothic" pitchFamily="34" charset="-128"/>
              </a:defRPr>
            </a:lvl1pPr>
          </a:lstStyle>
          <a:p>
            <a:pPr>
              <a:defRPr/>
            </a:pPr>
            <a:fld id="{722E7A92-7D61-42E7-9FB1-B467D33D88AB}" type="slidenum">
              <a:rPr lang="es-ES_tradnl"/>
              <a:pPr>
                <a:defRPr/>
              </a:pPr>
              <a:t>‹Nr.›</a:t>
            </a:fld>
            <a:endParaRPr lang="es-ES_tradnl"/>
          </a:p>
        </p:txBody>
      </p:sp>
    </p:spTree>
    <p:extLst>
      <p:ext uri="{BB962C8B-B14F-4D97-AF65-F5344CB8AC3E}">
        <p14:creationId xmlns:p14="http://schemas.microsoft.com/office/powerpoint/2010/main" val="80803584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userDrawn="1">
  <p:cSld name="Title Slide - Text Only">
    <p:spTree>
      <p:nvGrpSpPr>
        <p:cNvPr id="1" name=""/>
        <p:cNvGrpSpPr/>
        <p:nvPr/>
      </p:nvGrpSpPr>
      <p:grpSpPr>
        <a:xfrm>
          <a:off x="0" y="0"/>
          <a:ext cx="0" cy="0"/>
        </a:xfrm>
      </p:grpSpPr>
    </p:spTree>
    <p:extLst>
      <p:ext uri="{BB962C8B-B14F-4D97-AF65-F5344CB8AC3E}">
        <p14:creationId xmlns:p14="http://schemas.microsoft.com/office/powerpoint/2010/main" val="996502879"/>
      </p:ext>
    </p:extLst>
  </p:cSld>
  <p:clrMapOvr>
    <a:overrideClrMapping bg1="lt1" tx1="dk1" bg2="lt2" tx2="dk2" accent1="accent1" accent2="accent2" accent3="accent3" accent4="accent4" accent5="accent5" accent6="accent6" hlink="hlink" folHlink="folHlink"/>
  </p:clrMapOvr>
  <p:transition spd="slow">
    <p:wipe dir="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1_Título y objetos">
    <p:spTree>
      <p:nvGrpSpPr>
        <p:cNvPr id="1" name=""/>
        <p:cNvGrpSpPr/>
        <p:nvPr/>
      </p:nvGrpSpPr>
      <p:grpSpPr>
        <a:xfrm>
          <a:off x="0" y="0"/>
          <a:ext cx="0" cy="0"/>
        </a:xfrm>
      </p:grpSpPr>
      <p:pic>
        <p:nvPicPr>
          <p:cNvPr id="12290" name="Picture 2"/>
          <p:cNvPicPr>
            <a:picLocks noChangeAspect="1" noChangeArrowheads="1"/>
          </p:cNvPicPr>
          <p:nvPr userDrawn="1"/>
        </p:nvPicPr>
        <p:blipFill>
          <a:blip r:embed="rId1"/>
          <a:stretch>
            <a:fillRect/>
          </a:stretch>
        </p:blipFill>
        <p:spPr bwMode="auto">
          <a:xfrm>
            <a:off x="0" y="4457754"/>
            <a:ext cx="357157" cy="2400246"/>
          </a:xfrm>
          <a:prstGeom prst="rect">
            <a:avLst/>
          </a:prstGeom>
          <a:noFill/>
          <a:ln w="9525">
            <a:noFill/>
            <a:miter lim="800000"/>
          </a:ln>
          <a:effectLst/>
        </p:spPr>
      </p:pic>
    </p:spTree>
    <p:extLst>
      <p:ext uri="{BB962C8B-B14F-4D97-AF65-F5344CB8AC3E}">
        <p14:creationId xmlns:p14="http://schemas.microsoft.com/office/powerpoint/2010/main" val="213237273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Interior con franja agua">
    <p:spTree>
      <p:nvGrpSpPr>
        <p:cNvPr id="1" name=""/>
        <p:cNvGrpSpPr/>
        <p:nvPr/>
      </p:nvGrpSpPr>
      <p:grpSpPr>
        <a:xfrm>
          <a:off x="0" y="0"/>
          <a:ext cx="0" cy="0"/>
        </a:xfrm>
      </p:grpSpPr>
    </p:spTree>
    <p:extLst>
      <p:ext uri="{BB962C8B-B14F-4D97-AF65-F5344CB8AC3E}">
        <p14:creationId xmlns:p14="http://schemas.microsoft.com/office/powerpoint/2010/main" val="1168977226"/>
      </p:ext>
    </p:extLst>
  </p:cSld>
  <p:clrMapOvr>
    <a:masterClrMapping/>
  </p:clrMapOvr>
  <p:transition>
    <p:fade/>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6_Interior con franja agua">
    <p:spTree>
      <p:nvGrpSpPr>
        <p:cNvPr id="1" name=""/>
        <p:cNvGrpSpPr/>
        <p:nvPr/>
      </p:nvGrpSpPr>
      <p:grpSpPr>
        <a:xfrm>
          <a:off x="0" y="0"/>
          <a:ext cx="0" cy="0"/>
        </a:xfrm>
      </p:grpSpPr>
      <p:pic>
        <p:nvPicPr>
          <p:cNvPr id="3" name="Imagen 1" descr="55.png"/>
          <p:cNvPicPr>
            <a:picLocks noChangeAspect="1"/>
          </p:cNvPicPr>
          <p:nvPr userDrawn="1"/>
        </p:nvPicPr>
        <p:blipFill>
          <a:blip r:embed="rId1">
            <a:extLst>
              <a:ext uri="{28A0092B-C50C-407E-A947-70E740481C1C}">
                <a14:useLocalDpi xmlns:a14="http://schemas.microsoft.com/office/drawing/2010/main" val="0"/>
              </a:ext>
            </a:extLst>
          </a:blip>
          <a:srcRect b="60980"/>
          <a:stretch>
            <a:fillRect/>
          </a:stretch>
        </p:blipFill>
        <p:spPr>
          <a:xfrm>
            <a:off x="323528" y="178008"/>
            <a:ext cx="6912403" cy="872918"/>
          </a:xfrm>
          <a:prstGeom prst="rect">
            <a:avLst/>
          </a:prstGeom>
        </p:spPr>
      </p:pic>
    </p:spTree>
    <p:extLst>
      <p:ext uri="{BB962C8B-B14F-4D97-AF65-F5344CB8AC3E}">
        <p14:creationId xmlns:p14="http://schemas.microsoft.com/office/powerpoint/2010/main" val="4009555083"/>
      </p:ext>
    </p:extLst>
  </p:cSld>
  <p:clrMapOvr>
    <a:masterClrMapping/>
  </p:clrMapOvr>
  <p:transition>
    <p:fade/>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8.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 Target="../slides/slide18.xml" TargetMode="Internal" /><Relationship Id="rId11"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image" Target="../media/image13.png" /><Relationship Id="rId7" Type="http://schemas.openxmlformats.org/officeDocument/2006/relationships/image" Target="../media/image14.jpeg" /><Relationship Id="rId8" Type="http://schemas.openxmlformats.org/officeDocument/2006/relationships/slide" Target="../slides/slide12.xml" TargetMode="Internal" /><Relationship Id="rId9" Type="http://schemas.openxmlformats.org/officeDocument/2006/relationships/slide" Target="../slides/slide3.xml" TargetMode="Interna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050" name="Marcador de título 1"/>
          <p:cNvSpPr>
            <a:spLocks noGrp="1"/>
          </p:cNvSpPr>
          <p:nvPr>
            <p:ph type="title"/>
          </p:nvPr>
        </p:nvSpPr>
        <p:spPr bwMode="auto">
          <a:xfrm>
            <a:off x="539750" y="274638"/>
            <a:ext cx="6911975"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es-ES_tradnl" smtClean="0"/>
              <a:t>Clic para editar título</a:t>
            </a:r>
          </a:p>
        </p:txBody>
      </p:sp>
      <p:sp>
        <p:nvSpPr>
          <p:cNvPr id="2051" name="Marcador de texto 2"/>
          <p:cNvSpPr>
            <a:spLocks noGrp="1"/>
          </p:cNvSpPr>
          <p:nvPr>
            <p:ph type="body" idx="1"/>
          </p:nvPr>
        </p:nvSpPr>
        <p:spPr bwMode="auto">
          <a:xfrm>
            <a:off x="457200" y="1600200"/>
            <a:ext cx="8002588"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6" name="Marcador de número de diapositiva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a:ea typeface="ＭＳ Ｐゴシック" charset="0"/>
                <a:cs typeface="ＭＳ Ｐゴシック" charset="0"/>
              </a:defRPr>
            </a:lvl1pPr>
          </a:lstStyle>
          <a:p>
            <a:pPr>
              <a:defRPr/>
            </a:pPr>
            <a:endParaRPr lang="es-ES_tradnl"/>
          </a:p>
        </p:txBody>
      </p:sp>
      <p:pic>
        <p:nvPicPr>
          <p:cNvPr id="7" name="Picture 1" descr="C:\Users\cfellay\AppData\Local\Microsoft\Windows\Temporary Internet Files\Content.Outlook\EB7SPHU2\innovum imagen de marca 2013-02 (3).png"/>
          <p:cNvPicPr>
            <a:picLocks noChangeAspect="1" noChangeArrowheads="1"/>
          </p:cNvPicPr>
          <p:nvPr/>
        </p:nvPicPr>
        <p:blipFill>
          <a:blip r:embed="rId12"/>
          <a:stretch>
            <a:fillRect/>
          </a:stretch>
        </p:blipFill>
        <p:spPr bwMode="auto">
          <a:xfrm>
            <a:off x="6215074" y="103748"/>
            <a:ext cx="2826489" cy="682046"/>
          </a:xfrm>
          <a:prstGeom prst="rect">
            <a:avLst/>
          </a:prstGeom>
          <a:noFill/>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92" r:id="rId3"/>
    <p:sldLayoutId id="2147483794" r:id="rId4"/>
    <p:sldLayoutId id="2147483799" r:id="rId5"/>
    <p:sldLayoutId id="2147483800" r:id="rId6"/>
    <p:sldLayoutId id="2147483801" r:id="rId7"/>
    <p:sldLayoutId id="2147483802" r:id="rId8"/>
    <p:sldLayoutId id="2147483829" r:id="rId9"/>
    <p:sldLayoutId id="2147483830" r:id="rId10"/>
    <p:sldLayoutId id="2147483831" r:id="rId11"/>
  </p:sldLayoutIdLst>
  <p:transition/>
  <p:timing/>
  <p:txStyles>
    <p:titleStyle>
      <a:lvl1pPr algn="l" defTabSz="457200" rtl="0" eaLnBrk="0" fontAlgn="base" hangingPunct="0">
        <a:spcBef>
          <a:spcPct val="0"/>
        </a:spcBef>
        <a:spcAft>
          <a:spcPct val="0"/>
        </a:spcAft>
        <a:defRPr sz="3600" kern="1200">
          <a:solidFill>
            <a:srgbClr val="000000"/>
          </a:solidFill>
          <a:latin typeface="Cambria"/>
          <a:ea typeface="MS PGothic" pitchFamily="34" charset="-128"/>
          <a:cs typeface="Cambria"/>
        </a:defRPr>
      </a:lvl1pPr>
      <a:lvl2pPr algn="l" defTabSz="457200" rtl="0" eaLnBrk="0" fontAlgn="base" hangingPunct="0">
        <a:spcBef>
          <a:spcPct val="0"/>
        </a:spcBef>
        <a:spcAft>
          <a:spcPct val="0"/>
        </a:spcAft>
        <a:defRPr sz="3600">
          <a:solidFill>
            <a:srgbClr val="000000"/>
          </a:solidFill>
          <a:latin typeface="Cambria"/>
          <a:ea typeface="MS PGothic" pitchFamily="34" charset="-128"/>
          <a:cs typeface="Cambria" pitchFamily="18" charset="0"/>
        </a:defRPr>
      </a:lvl2pPr>
      <a:lvl3pPr algn="l" defTabSz="457200" rtl="0" eaLnBrk="0" fontAlgn="base" hangingPunct="0">
        <a:spcBef>
          <a:spcPct val="0"/>
        </a:spcBef>
        <a:spcAft>
          <a:spcPct val="0"/>
        </a:spcAft>
        <a:defRPr sz="3600">
          <a:solidFill>
            <a:srgbClr val="000000"/>
          </a:solidFill>
          <a:latin typeface="Cambria"/>
          <a:ea typeface="MS PGothic" pitchFamily="34" charset="-128"/>
          <a:cs typeface="Cambria" pitchFamily="18" charset="0"/>
        </a:defRPr>
      </a:lvl3pPr>
      <a:lvl4pPr algn="l" defTabSz="457200" rtl="0" eaLnBrk="0" fontAlgn="base" hangingPunct="0">
        <a:spcBef>
          <a:spcPct val="0"/>
        </a:spcBef>
        <a:spcAft>
          <a:spcPct val="0"/>
        </a:spcAft>
        <a:defRPr sz="3600">
          <a:solidFill>
            <a:srgbClr val="000000"/>
          </a:solidFill>
          <a:latin typeface="Cambria"/>
          <a:ea typeface="MS PGothic" pitchFamily="34" charset="-128"/>
          <a:cs typeface="Cambria" pitchFamily="18" charset="0"/>
        </a:defRPr>
      </a:lvl4pPr>
      <a:lvl5pPr algn="l" defTabSz="457200" rtl="0" eaLnBrk="0" fontAlgn="base" hangingPunct="0">
        <a:spcBef>
          <a:spcPct val="0"/>
        </a:spcBef>
        <a:spcAft>
          <a:spcPct val="0"/>
        </a:spcAft>
        <a:defRPr sz="3600">
          <a:solidFill>
            <a:srgbClr val="000000"/>
          </a:solidFill>
          <a:latin typeface="Cambria"/>
          <a:ea typeface="MS PGothic" pitchFamily="34" charset="-128"/>
          <a:cs typeface="Cambria" pitchFamily="18" charset="0"/>
        </a:defRPr>
      </a:lvl5pPr>
      <a:lvl6pPr marL="457200" algn="l" defTabSz="457200" rtl="0" fontAlgn="base">
        <a:spcBef>
          <a:spcPct val="0"/>
        </a:spcBef>
        <a:spcAft>
          <a:spcPct val="0"/>
        </a:spcAft>
        <a:defRPr sz="4400">
          <a:solidFill>
            <a:srgbClr val="7F7F7F"/>
          </a:solidFill>
          <a:latin typeface="Calibri"/>
          <a:ea typeface="ＭＳ Ｐゴシック" charset="0"/>
          <a:cs typeface="ＭＳ Ｐゴシック" charset="0"/>
        </a:defRPr>
      </a:lvl6pPr>
      <a:lvl7pPr marL="914400" algn="l" defTabSz="457200" rtl="0" fontAlgn="base">
        <a:spcBef>
          <a:spcPct val="0"/>
        </a:spcBef>
        <a:spcAft>
          <a:spcPct val="0"/>
        </a:spcAft>
        <a:defRPr sz="4400">
          <a:solidFill>
            <a:srgbClr val="7F7F7F"/>
          </a:solidFill>
          <a:latin typeface="Calibri"/>
          <a:ea typeface="ＭＳ Ｐゴシック" charset="0"/>
          <a:cs typeface="ＭＳ Ｐゴシック" charset="0"/>
        </a:defRPr>
      </a:lvl7pPr>
      <a:lvl8pPr marL="1371600" algn="l" defTabSz="457200" rtl="0" fontAlgn="base">
        <a:spcBef>
          <a:spcPct val="0"/>
        </a:spcBef>
        <a:spcAft>
          <a:spcPct val="0"/>
        </a:spcAft>
        <a:defRPr sz="4400">
          <a:solidFill>
            <a:srgbClr val="7F7F7F"/>
          </a:solidFill>
          <a:latin typeface="Calibri"/>
          <a:ea typeface="ＭＳ Ｐゴシック" charset="0"/>
          <a:cs typeface="ＭＳ Ｐゴシック" charset="0"/>
        </a:defRPr>
      </a:lvl8pPr>
      <a:lvl9pPr marL="1828800" algn="l" defTabSz="457200" rtl="0" fontAlgn="base">
        <a:spcBef>
          <a:spcPct val="0"/>
        </a:spcBef>
        <a:spcAft>
          <a:spcPct val="0"/>
        </a:spcAft>
        <a:defRPr sz="4400">
          <a:solidFill>
            <a:srgbClr val="7F7F7F"/>
          </a:solidFill>
          <a:latin typeface="Calibri"/>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rgbClr val="FF4F00"/>
        </a:buClr>
        <a:buSzPct val="70000"/>
        <a:buFont typeface="Wingdings" pitchFamily="2" charset="2"/>
        <a:buChar char="§"/>
        <a:defRPr sz="28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Clr>
          <a:srgbClr val="FF4F00"/>
        </a:buClr>
        <a:buFont typeface="Arial" pitchFamily="34" charset="0"/>
        <a:buChar char="•"/>
        <a:defRPr sz="24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Clr>
          <a:srgbClr val="FF4F00"/>
        </a:buClr>
        <a:buSzPct val="70000"/>
        <a:buFont typeface="Wingdings" pitchFamily="2" charset="2"/>
        <a:buChar char=""/>
        <a:defRPr sz="20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Clr>
          <a:srgbClr val="FF4F00"/>
        </a:buClr>
        <a:buSzPct val="70000"/>
        <a:buFont typeface="Wingdings" pitchFamily="2" charset="2"/>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Clr>
          <a:srgbClr val="FF4F00"/>
        </a:buClr>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16385" name="Picture 1"/>
          <p:cNvPicPr>
            <a:picLocks noChangeAspect="1" noChangeArrowheads="1"/>
          </p:cNvPicPr>
          <p:nvPr/>
        </p:nvPicPr>
        <p:blipFill>
          <a:blip r:embed="rId6"/>
          <a:stretch>
            <a:fillRect/>
          </a:stretch>
        </p:blipFill>
        <p:spPr bwMode="auto">
          <a:xfrm>
            <a:off x="7282367" y="863839"/>
            <a:ext cx="1521301" cy="360040"/>
          </a:xfrm>
          <a:prstGeom prst="rect">
            <a:avLst/>
          </a:prstGeom>
          <a:noFill/>
          <a:ln w="9525">
            <a:noFill/>
            <a:miter lim="800000"/>
          </a:ln>
          <a:effectLst/>
        </p:spPr>
      </p:pic>
      <p:pic>
        <p:nvPicPr>
          <p:cNvPr id="5" name="4 Imagen" descr="CCM LOGOTIPO A.jpg"/>
          <p:cNvPicPr>
            <a:picLocks noChangeAspect="1"/>
          </p:cNvPicPr>
          <p:nvPr/>
        </p:nvPicPr>
        <p:blipFill>
          <a:blip r:embed="rId7"/>
          <a:stretch>
            <a:fillRect/>
          </a:stretch>
        </p:blipFill>
        <p:spPr>
          <a:xfrm>
            <a:off x="7236296" y="332656"/>
            <a:ext cx="1602205" cy="431845"/>
          </a:xfrm>
          <a:prstGeom prst="rect">
            <a:avLst/>
          </a:prstGeom>
        </p:spPr>
      </p:pic>
      <p:sp>
        <p:nvSpPr>
          <p:cNvPr id="8" name="3 Marcador de fecha"/>
          <p:cNvSpPr txBox="1"/>
          <p:nvPr userDrawn="1"/>
        </p:nvSpPr>
        <p:spPr>
          <a:xfrm>
            <a:off x="457200" y="6356350"/>
            <a:ext cx="2133600" cy="365125"/>
          </a:xfrm>
          <a:prstGeom prst="rect">
            <a:avLst/>
          </a:prstGeom>
        </p:spPr>
        <p:txBody>
          <a:bodyPr vert="horz" lIns="91440" tIns="45720" rIns="91440" bIns="45720" rtlCol="0" anchor="ctr"/>
          <a:lstStyle>
            <a:defPPr>
              <a:defRPr lang="es-C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pPr>
            <a:fld id="{1A9AF989-370A-438E-AB5C-6E9DDCA957B7}" type="datetimeFigureOut">
              <a:rPr lang="es-CL" smtClean="0">
                <a:solidFill>
                  <a:prstClr val="black">
                    <a:tint val="75000"/>
                  </a:prstClr>
                </a:solidFill>
                <a:latin typeface="Calibri"/>
              </a:rPr>
              <a:pPr fontAlgn="auto">
                <a:spcBef>
                  <a:spcPct val="0"/>
                </a:spcBef>
                <a:spcAft>
                  <a:spcPct val="0"/>
                </a:spcAft>
              </a:pPr>
              <a:t>25-08-14</a:t>
            </a:fld>
            <a:endParaRPr lang="es-CL">
              <a:solidFill>
                <a:prstClr val="black">
                  <a:tint val="75000"/>
                </a:prstClr>
              </a:solidFill>
              <a:latin typeface="Calibri"/>
            </a:endParaRPr>
          </a:p>
        </p:txBody>
      </p:sp>
      <p:sp>
        <p:nvSpPr>
          <p:cNvPr id="9" name="Rectángulo 1"/>
          <p:cNvSpPr/>
          <p:nvPr userDrawn="1"/>
        </p:nvSpPr>
        <p:spPr>
          <a:xfrm>
            <a:off x="539552" y="6381328"/>
            <a:ext cx="8136904" cy="28803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ct val="0"/>
              </a:spcBef>
              <a:spcAft>
                <a:spcPct val="0"/>
              </a:spcAft>
            </a:pPr>
            <a:endParaRPr lang="es-ES">
              <a:solidFill>
                <a:prstClr val="white"/>
              </a:solidFill>
              <a:latin typeface="Calibri"/>
            </a:endParaRPr>
          </a:p>
        </p:txBody>
      </p:sp>
      <p:sp>
        <p:nvSpPr>
          <p:cNvPr id="10" name="16 CuadroTexto">
            <a:hlinkClick r:id="rId8" action="ppaction://hlinksldjump"/>
          </p:cNvPr>
          <p:cNvSpPr txBox="1"/>
          <p:nvPr userDrawn="1"/>
        </p:nvSpPr>
        <p:spPr>
          <a:xfrm>
            <a:off x="898468" y="6381328"/>
            <a:ext cx="641522" cy="276999"/>
          </a:xfrm>
          <a:prstGeom prst="rect">
            <a:avLst/>
          </a:prstGeom>
          <a:noFill/>
        </p:spPr>
        <p:txBody>
          <a:bodyPr wrap="none" rtlCol="0">
            <a:spAutoFit/>
          </a:bodyPr>
          <a:lstStyle/>
          <a:p>
            <a:pPr defTabSz="914400" fontAlgn="auto">
              <a:spcBef>
                <a:spcPct val="0"/>
              </a:spcBef>
              <a:spcAft>
                <a:spcPct val="0"/>
              </a:spcAft>
            </a:pPr>
            <a:r>
              <a:rPr lang="es-CL" sz="1200" smtClean="0">
                <a:solidFill>
                  <a:prstClr val="white">
                    <a:lumMod val="50000"/>
                  </a:prstClr>
                </a:solidFill>
                <a:latin typeface="Arial Narrow" pitchFamily="34" charset="0"/>
                <a:ea typeface="+mn-ea"/>
              </a:rPr>
              <a:t>Muestra</a:t>
            </a:r>
            <a:endParaRPr lang="es-CL" sz="1200">
              <a:solidFill>
                <a:prstClr val="white">
                  <a:lumMod val="50000"/>
                </a:prstClr>
              </a:solidFill>
              <a:latin typeface="Arial Narrow" pitchFamily="34" charset="0"/>
              <a:ea typeface="+mn-ea"/>
            </a:endParaRPr>
          </a:p>
        </p:txBody>
      </p:sp>
      <p:sp>
        <p:nvSpPr>
          <p:cNvPr id="11" name="17 CuadroTexto">
            <a:hlinkClick action="ppaction://noaction"/>
          </p:cNvPr>
          <p:cNvSpPr txBox="1"/>
          <p:nvPr userDrawn="1"/>
        </p:nvSpPr>
        <p:spPr>
          <a:xfrm>
            <a:off x="6127839" y="6381328"/>
            <a:ext cx="647934" cy="276999"/>
          </a:xfrm>
          <a:prstGeom prst="rect">
            <a:avLst/>
          </a:prstGeom>
          <a:noFill/>
        </p:spPr>
        <p:txBody>
          <a:bodyPr wrap="none" rtlCol="0">
            <a:spAutoFit/>
          </a:bodyPr>
          <a:lstStyle/>
          <a:p>
            <a:pPr defTabSz="914400" fontAlgn="auto">
              <a:spcBef>
                <a:spcPct val="0"/>
              </a:spcBef>
              <a:spcAft>
                <a:spcPct val="0"/>
              </a:spcAft>
            </a:pPr>
            <a:r>
              <a:rPr lang="es-CL" sz="1200" smtClean="0">
                <a:solidFill>
                  <a:prstClr val="white">
                    <a:lumMod val="50000"/>
                  </a:prstClr>
                </a:solidFill>
                <a:latin typeface="Arial Narrow" pitchFamily="34" charset="0"/>
                <a:ea typeface="+mn-ea"/>
              </a:rPr>
              <a:t>Brechas</a:t>
            </a:r>
            <a:endParaRPr lang="es-CL" sz="1200">
              <a:solidFill>
                <a:prstClr val="white">
                  <a:lumMod val="50000"/>
                </a:prstClr>
              </a:solidFill>
              <a:latin typeface="Arial Narrow" pitchFamily="34" charset="0"/>
              <a:ea typeface="+mn-ea"/>
            </a:endParaRPr>
          </a:p>
        </p:txBody>
      </p:sp>
      <p:sp>
        <p:nvSpPr>
          <p:cNvPr id="12" name="18 CuadroTexto">
            <a:hlinkClick action="ppaction://noaction"/>
          </p:cNvPr>
          <p:cNvSpPr txBox="1"/>
          <p:nvPr userDrawn="1"/>
        </p:nvSpPr>
        <p:spPr>
          <a:xfrm>
            <a:off x="4831055" y="6381328"/>
            <a:ext cx="734496" cy="276999"/>
          </a:xfrm>
          <a:prstGeom prst="rect">
            <a:avLst/>
          </a:prstGeom>
          <a:noFill/>
        </p:spPr>
        <p:txBody>
          <a:bodyPr wrap="none" rtlCol="0">
            <a:spAutoFit/>
          </a:bodyPr>
          <a:lstStyle/>
          <a:p>
            <a:pPr defTabSz="914400" fontAlgn="auto">
              <a:spcBef>
                <a:spcPct val="0"/>
              </a:spcBef>
              <a:spcAft>
                <a:spcPct val="0"/>
              </a:spcAft>
            </a:pPr>
            <a:r>
              <a:rPr lang="es-CL" sz="1200" smtClean="0">
                <a:solidFill>
                  <a:prstClr val="white">
                    <a:lumMod val="50000"/>
                  </a:prstClr>
                </a:solidFill>
                <a:latin typeface="Arial Narrow" pitchFamily="34" charset="0"/>
                <a:ea typeface="+mn-ea"/>
              </a:rPr>
              <a:t>Demanda</a:t>
            </a:r>
            <a:endParaRPr lang="es-CL" sz="1200">
              <a:solidFill>
                <a:prstClr val="white">
                  <a:lumMod val="50000"/>
                </a:prstClr>
              </a:solidFill>
              <a:latin typeface="Arial Narrow" pitchFamily="34" charset="0"/>
              <a:ea typeface="+mn-ea"/>
            </a:endParaRPr>
          </a:p>
        </p:txBody>
      </p:sp>
      <p:sp>
        <p:nvSpPr>
          <p:cNvPr id="13" name="19 CuadroTexto">
            <a:hlinkClick r:id="rId9" action="ppaction://hlinksldjump"/>
          </p:cNvPr>
          <p:cNvSpPr txBox="1"/>
          <p:nvPr userDrawn="1"/>
        </p:nvSpPr>
        <p:spPr>
          <a:xfrm>
            <a:off x="3638760" y="6381328"/>
            <a:ext cx="535724" cy="276999"/>
          </a:xfrm>
          <a:prstGeom prst="rect">
            <a:avLst/>
          </a:prstGeom>
          <a:noFill/>
        </p:spPr>
        <p:txBody>
          <a:bodyPr wrap="none" rtlCol="0">
            <a:spAutoFit/>
          </a:bodyPr>
          <a:lstStyle/>
          <a:p>
            <a:pPr defTabSz="914400" fontAlgn="auto">
              <a:spcBef>
                <a:spcPct val="0"/>
              </a:spcBef>
              <a:spcAft>
                <a:spcPct val="0"/>
              </a:spcAft>
            </a:pPr>
            <a:r>
              <a:rPr lang="es-CL" sz="1200" smtClean="0">
                <a:solidFill>
                  <a:prstClr val="white">
                    <a:lumMod val="50000"/>
                  </a:prstClr>
                </a:solidFill>
                <a:latin typeface="Arial Narrow" pitchFamily="34" charset="0"/>
                <a:ea typeface="+mn-ea"/>
              </a:rPr>
              <a:t>Oferta</a:t>
            </a:r>
            <a:endParaRPr lang="es-CL" sz="1200">
              <a:solidFill>
                <a:prstClr val="white">
                  <a:lumMod val="50000"/>
                </a:prstClr>
              </a:solidFill>
              <a:latin typeface="Arial Narrow" pitchFamily="34" charset="0"/>
              <a:ea typeface="+mn-ea"/>
            </a:endParaRPr>
          </a:p>
        </p:txBody>
      </p:sp>
      <p:sp>
        <p:nvSpPr>
          <p:cNvPr id="14" name="20 CuadroTexto">
            <a:hlinkClick r:id="rId10" action="ppaction://hlinksldjump"/>
          </p:cNvPr>
          <p:cNvSpPr txBox="1"/>
          <p:nvPr userDrawn="1"/>
        </p:nvSpPr>
        <p:spPr>
          <a:xfrm>
            <a:off x="2051720" y="6381328"/>
            <a:ext cx="1059906" cy="276999"/>
          </a:xfrm>
          <a:prstGeom prst="rect">
            <a:avLst/>
          </a:prstGeom>
          <a:noFill/>
        </p:spPr>
        <p:txBody>
          <a:bodyPr wrap="none" rtlCol="0">
            <a:spAutoFit/>
          </a:bodyPr>
          <a:lstStyle/>
          <a:p>
            <a:pPr defTabSz="914400" fontAlgn="auto">
              <a:spcBef>
                <a:spcPct val="0"/>
              </a:spcBef>
              <a:spcAft>
                <a:spcPct val="0"/>
              </a:spcAft>
            </a:pPr>
            <a:r>
              <a:rPr lang="es-CL" sz="1200" smtClean="0">
                <a:solidFill>
                  <a:prstClr val="white">
                    <a:lumMod val="50000"/>
                  </a:prstClr>
                </a:solidFill>
                <a:latin typeface="Arial Narrow" pitchFamily="34" charset="0"/>
                <a:ea typeface="+mn-ea"/>
              </a:rPr>
              <a:t>Caracterización</a:t>
            </a:r>
            <a:endParaRPr lang="es-CL" sz="1200">
              <a:solidFill>
                <a:prstClr val="white">
                  <a:lumMod val="50000"/>
                </a:prstClr>
              </a:solidFill>
              <a:latin typeface="Arial Narrow" pitchFamily="34" charset="0"/>
              <a:ea typeface="+mn-ea"/>
            </a:endParaRPr>
          </a:p>
        </p:txBody>
      </p:sp>
      <p:sp>
        <p:nvSpPr>
          <p:cNvPr id="15" name="21 CuadroTexto">
            <a:hlinkClick action="ppaction://noaction"/>
          </p:cNvPr>
          <p:cNvSpPr txBox="1"/>
          <p:nvPr userDrawn="1"/>
        </p:nvSpPr>
        <p:spPr>
          <a:xfrm>
            <a:off x="7404761" y="6381328"/>
            <a:ext cx="941283" cy="276999"/>
          </a:xfrm>
          <a:prstGeom prst="rect">
            <a:avLst/>
          </a:prstGeom>
          <a:noFill/>
        </p:spPr>
        <p:txBody>
          <a:bodyPr wrap="none" rtlCol="0">
            <a:spAutoFit/>
          </a:bodyPr>
          <a:lstStyle/>
          <a:p>
            <a:pPr defTabSz="914400" fontAlgn="auto">
              <a:spcBef>
                <a:spcPct val="0"/>
              </a:spcBef>
              <a:spcAft>
                <a:spcPct val="0"/>
              </a:spcAft>
            </a:pPr>
            <a:r>
              <a:rPr lang="es-CL" sz="1200" smtClean="0">
                <a:solidFill>
                  <a:prstClr val="white">
                    <a:lumMod val="50000"/>
                  </a:prstClr>
                </a:solidFill>
                <a:latin typeface="Arial Narrow" pitchFamily="34" charset="0"/>
                <a:ea typeface="+mn-ea"/>
              </a:rPr>
              <a:t>Conclusiones</a:t>
            </a:r>
            <a:endParaRPr lang="es-CL" sz="1200">
              <a:solidFill>
                <a:prstClr val="white">
                  <a:lumMod val="50000"/>
                </a:prstClr>
              </a:solidFill>
              <a:latin typeface="Arial Narrow" pitchFamily="34" charset="0"/>
              <a:ea typeface="+mn-ea"/>
            </a:endParaRPr>
          </a:p>
        </p:txBody>
      </p:sp>
      <p:sp>
        <p:nvSpPr>
          <p:cNvPr id="16" name="4 Triángulo isósceles">
            <a:hlinkClick r:id="rId8" action="ppaction://hlinksldjump"/>
          </p:cNvPr>
          <p:cNvSpPr/>
          <p:nvPr userDrawn="1"/>
        </p:nvSpPr>
        <p:spPr>
          <a:xfrm rot="5400000">
            <a:off x="827849" y="6465354"/>
            <a:ext cx="143992" cy="119993"/>
          </a:xfrm>
          <a:prstGeom prst="triangle">
            <a:avLst/>
          </a:prstGeom>
          <a:solidFill>
            <a:srgbClr val="838B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ct val="0"/>
              </a:spcBef>
              <a:spcAft>
                <a:spcPct val="0"/>
              </a:spcAft>
            </a:pPr>
            <a:endParaRPr lang="es-CL">
              <a:solidFill>
                <a:prstClr val="white"/>
              </a:solidFill>
              <a:latin typeface="Calibri"/>
            </a:endParaRPr>
          </a:p>
        </p:txBody>
      </p:sp>
      <p:sp>
        <p:nvSpPr>
          <p:cNvPr id="17" name="4 Triángulo isósceles">
            <a:hlinkClick r:id="rId10" action="ppaction://hlinksldjump"/>
          </p:cNvPr>
          <p:cNvSpPr/>
          <p:nvPr userDrawn="1"/>
        </p:nvSpPr>
        <p:spPr>
          <a:xfrm rot="5400000">
            <a:off x="1979976" y="6465355"/>
            <a:ext cx="143992" cy="119993"/>
          </a:xfrm>
          <a:prstGeom prst="triangle">
            <a:avLst/>
          </a:prstGeom>
          <a:solidFill>
            <a:srgbClr val="EE82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ct val="0"/>
              </a:spcBef>
              <a:spcAft>
                <a:spcPct val="0"/>
              </a:spcAft>
            </a:pPr>
            <a:endParaRPr lang="es-CL">
              <a:solidFill>
                <a:prstClr val="white"/>
              </a:solidFill>
              <a:latin typeface="Calibri"/>
            </a:endParaRPr>
          </a:p>
        </p:txBody>
      </p:sp>
      <p:sp>
        <p:nvSpPr>
          <p:cNvPr id="18" name="4 Triángulo isósceles">
            <a:hlinkClick r:id="rId9" action="ppaction://hlinksldjump"/>
          </p:cNvPr>
          <p:cNvSpPr/>
          <p:nvPr userDrawn="1"/>
        </p:nvSpPr>
        <p:spPr>
          <a:xfrm rot="5400000">
            <a:off x="3564152" y="6465356"/>
            <a:ext cx="143992" cy="119993"/>
          </a:xfrm>
          <a:prstGeom prst="triangle">
            <a:avLst/>
          </a:prstGeom>
          <a:solidFill>
            <a:srgbClr val="5E2F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ct val="0"/>
              </a:spcBef>
              <a:spcAft>
                <a:spcPct val="0"/>
              </a:spcAft>
            </a:pPr>
            <a:endParaRPr lang="es-CL">
              <a:solidFill>
                <a:prstClr val="white"/>
              </a:solidFill>
              <a:latin typeface="Calibri"/>
            </a:endParaRPr>
          </a:p>
        </p:txBody>
      </p:sp>
      <p:sp>
        <p:nvSpPr>
          <p:cNvPr id="19" name="4 Triángulo isósceles">
            <a:hlinkClick action="ppaction://noaction"/>
          </p:cNvPr>
          <p:cNvSpPr/>
          <p:nvPr userDrawn="1"/>
        </p:nvSpPr>
        <p:spPr>
          <a:xfrm rot="5400000">
            <a:off x="4749125" y="6465357"/>
            <a:ext cx="143992" cy="119993"/>
          </a:xfrm>
          <a:prstGeom prst="triangle">
            <a:avLst/>
          </a:prstGeom>
          <a:solidFill>
            <a:srgbClr val="0049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ct val="0"/>
              </a:spcBef>
              <a:spcAft>
                <a:spcPct val="0"/>
              </a:spcAft>
            </a:pPr>
            <a:endParaRPr lang="es-CL">
              <a:solidFill>
                <a:prstClr val="white"/>
              </a:solidFill>
              <a:latin typeface="Calibri"/>
            </a:endParaRPr>
          </a:p>
        </p:txBody>
      </p:sp>
      <p:sp>
        <p:nvSpPr>
          <p:cNvPr id="20" name="4 Triángulo isósceles">
            <a:hlinkClick action="ppaction://noaction"/>
          </p:cNvPr>
          <p:cNvSpPr/>
          <p:nvPr userDrawn="1"/>
        </p:nvSpPr>
        <p:spPr>
          <a:xfrm rot="5400000">
            <a:off x="6049155" y="6465358"/>
            <a:ext cx="143992" cy="119993"/>
          </a:xfrm>
          <a:prstGeom prst="triangle">
            <a:avLst/>
          </a:prstGeom>
          <a:solidFill>
            <a:srgbClr val="BF90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ct val="0"/>
              </a:spcBef>
              <a:spcAft>
                <a:spcPct val="0"/>
              </a:spcAft>
            </a:pPr>
            <a:endParaRPr lang="es-CL">
              <a:solidFill>
                <a:prstClr val="white"/>
              </a:solidFill>
              <a:latin typeface="Calibri"/>
            </a:endParaRPr>
          </a:p>
        </p:txBody>
      </p:sp>
      <p:sp>
        <p:nvSpPr>
          <p:cNvPr id="21" name="4 Triángulo isósceles">
            <a:hlinkClick action="ppaction://noaction"/>
          </p:cNvPr>
          <p:cNvSpPr/>
          <p:nvPr userDrawn="1"/>
        </p:nvSpPr>
        <p:spPr>
          <a:xfrm rot="5400000">
            <a:off x="7332086" y="6465359"/>
            <a:ext cx="143992" cy="119993"/>
          </a:xfrm>
          <a:prstGeom prst="triangle">
            <a:avLst/>
          </a:prstGeom>
          <a:solidFill>
            <a:srgbClr val="839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ct val="0"/>
              </a:spcBef>
              <a:spcAft>
                <a:spcPct val="0"/>
              </a:spcAft>
            </a:pPr>
            <a:endParaRPr lang="es-CL">
              <a:solidFill>
                <a:prstClr val="white"/>
              </a:solidFill>
              <a:latin typeface="Calibri"/>
            </a:endParaRPr>
          </a:p>
        </p:txBody>
      </p:sp>
    </p:spTree>
    <p:extLst>
      <p:ext uri="{BB962C8B-B14F-4D97-AF65-F5344CB8AC3E}">
        <p14:creationId xmlns:p14="http://schemas.microsoft.com/office/powerpoint/2010/main" val="3423917691"/>
      </p:ext>
    </p:extLst>
  </p:cSld>
  <p:clrMap bg1="lt1" tx1="dk1" bg2="lt2" tx2="dk2" accent1="accent1" accent2="accent2" accent3="accent3" accent4="accent4" accent5="accent5" accent6="accent6" hlink="hlink" folHlink="folHlink"/>
  <p:sldLayoutIdLst>
    <p:sldLayoutId id="2147483804" r:id="rId1"/>
    <p:sldLayoutId id="2147483821" r:id="rId2"/>
    <p:sldLayoutId id="2147483822" r:id="rId3"/>
    <p:sldLayoutId id="2147483823" r:id="rId4"/>
    <p:sldLayoutId id="2147483827" r:id="rId5"/>
  </p:sldLayoutIdLst>
  <p:transition/>
  <p:timing/>
  <p:txStyles>
    <p:titleStyle>
      <a:lvl1pPr algn="l" defTabSz="457200" rtl="0" eaLnBrk="0" fontAlgn="base" hangingPunct="0">
        <a:spcBef>
          <a:spcPct val="0"/>
        </a:spcBef>
        <a:spcAft>
          <a:spcPct val="0"/>
        </a:spcAft>
        <a:defRPr sz="3600" kern="1200">
          <a:solidFill>
            <a:srgbClr val="000000"/>
          </a:solidFill>
          <a:latin typeface="Cambria"/>
          <a:ea typeface="MS PGothic" pitchFamily="34" charset="-128"/>
          <a:cs typeface="Cambria"/>
        </a:defRPr>
      </a:lvl1pPr>
      <a:lvl2pPr algn="l" defTabSz="457200" rtl="0" eaLnBrk="0" fontAlgn="base" hangingPunct="0">
        <a:spcBef>
          <a:spcPct val="0"/>
        </a:spcBef>
        <a:spcAft>
          <a:spcPct val="0"/>
        </a:spcAft>
        <a:defRPr sz="3600">
          <a:solidFill>
            <a:srgbClr val="000000"/>
          </a:solidFill>
          <a:latin typeface="Cambria"/>
          <a:ea typeface="MS PGothic" pitchFamily="34" charset="-128"/>
          <a:cs typeface="Cambria" pitchFamily="18" charset="0"/>
        </a:defRPr>
      </a:lvl2pPr>
      <a:lvl3pPr algn="l" defTabSz="457200" rtl="0" eaLnBrk="0" fontAlgn="base" hangingPunct="0">
        <a:spcBef>
          <a:spcPct val="0"/>
        </a:spcBef>
        <a:spcAft>
          <a:spcPct val="0"/>
        </a:spcAft>
        <a:defRPr sz="3600">
          <a:solidFill>
            <a:srgbClr val="000000"/>
          </a:solidFill>
          <a:latin typeface="Cambria"/>
          <a:ea typeface="MS PGothic" pitchFamily="34" charset="-128"/>
          <a:cs typeface="Cambria" pitchFamily="18" charset="0"/>
        </a:defRPr>
      </a:lvl3pPr>
      <a:lvl4pPr algn="l" defTabSz="457200" rtl="0" eaLnBrk="0" fontAlgn="base" hangingPunct="0">
        <a:spcBef>
          <a:spcPct val="0"/>
        </a:spcBef>
        <a:spcAft>
          <a:spcPct val="0"/>
        </a:spcAft>
        <a:defRPr sz="3600">
          <a:solidFill>
            <a:srgbClr val="000000"/>
          </a:solidFill>
          <a:latin typeface="Cambria"/>
          <a:ea typeface="MS PGothic" pitchFamily="34" charset="-128"/>
          <a:cs typeface="Cambria" pitchFamily="18" charset="0"/>
        </a:defRPr>
      </a:lvl4pPr>
      <a:lvl5pPr algn="l" defTabSz="457200" rtl="0" eaLnBrk="0" fontAlgn="base" hangingPunct="0">
        <a:spcBef>
          <a:spcPct val="0"/>
        </a:spcBef>
        <a:spcAft>
          <a:spcPct val="0"/>
        </a:spcAft>
        <a:defRPr sz="3600">
          <a:solidFill>
            <a:srgbClr val="000000"/>
          </a:solidFill>
          <a:latin typeface="Cambria"/>
          <a:ea typeface="MS PGothic" pitchFamily="34" charset="-128"/>
          <a:cs typeface="Cambria" pitchFamily="18" charset="0"/>
        </a:defRPr>
      </a:lvl5pPr>
      <a:lvl6pPr marL="457200" algn="l" defTabSz="457200" rtl="0" fontAlgn="base">
        <a:spcBef>
          <a:spcPct val="0"/>
        </a:spcBef>
        <a:spcAft>
          <a:spcPct val="0"/>
        </a:spcAft>
        <a:defRPr sz="4400">
          <a:solidFill>
            <a:srgbClr val="7F7F7F"/>
          </a:solidFill>
          <a:latin typeface="Calibri"/>
          <a:ea typeface="ＭＳ Ｐゴシック" charset="0"/>
          <a:cs typeface="ＭＳ Ｐゴシック" charset="0"/>
        </a:defRPr>
      </a:lvl6pPr>
      <a:lvl7pPr marL="914400" algn="l" defTabSz="457200" rtl="0" fontAlgn="base">
        <a:spcBef>
          <a:spcPct val="0"/>
        </a:spcBef>
        <a:spcAft>
          <a:spcPct val="0"/>
        </a:spcAft>
        <a:defRPr sz="4400">
          <a:solidFill>
            <a:srgbClr val="7F7F7F"/>
          </a:solidFill>
          <a:latin typeface="Calibri"/>
          <a:ea typeface="ＭＳ Ｐゴシック" charset="0"/>
          <a:cs typeface="ＭＳ Ｐゴシック" charset="0"/>
        </a:defRPr>
      </a:lvl7pPr>
      <a:lvl8pPr marL="1371600" algn="l" defTabSz="457200" rtl="0" fontAlgn="base">
        <a:spcBef>
          <a:spcPct val="0"/>
        </a:spcBef>
        <a:spcAft>
          <a:spcPct val="0"/>
        </a:spcAft>
        <a:defRPr sz="4400">
          <a:solidFill>
            <a:srgbClr val="7F7F7F"/>
          </a:solidFill>
          <a:latin typeface="Calibri"/>
          <a:ea typeface="ＭＳ Ｐゴシック" charset="0"/>
          <a:cs typeface="ＭＳ Ｐゴシック" charset="0"/>
        </a:defRPr>
      </a:lvl8pPr>
      <a:lvl9pPr marL="1828800" algn="l" defTabSz="457200" rtl="0" fontAlgn="base">
        <a:spcBef>
          <a:spcPct val="0"/>
        </a:spcBef>
        <a:spcAft>
          <a:spcPct val="0"/>
        </a:spcAft>
        <a:defRPr sz="4400">
          <a:solidFill>
            <a:srgbClr val="7F7F7F"/>
          </a:solidFill>
          <a:latin typeface="Calibri"/>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rgbClr val="FF4F00"/>
        </a:buClr>
        <a:buSzPct val="70000"/>
        <a:buFont typeface="Wingdings" pitchFamily="2" charset="2"/>
        <a:buChar char="§"/>
        <a:defRPr sz="28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Clr>
          <a:srgbClr val="FF4F00"/>
        </a:buClr>
        <a:buFont typeface="Arial" pitchFamily="34" charset="0"/>
        <a:buChar char="•"/>
        <a:defRPr sz="24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Clr>
          <a:srgbClr val="FF4F00"/>
        </a:buClr>
        <a:buSzPct val="70000"/>
        <a:buFont typeface="Wingdings" pitchFamily="2" charset="2"/>
        <a:buChar char=""/>
        <a:defRPr sz="20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Clr>
          <a:srgbClr val="FF4F00"/>
        </a:buClr>
        <a:buSzPct val="70000"/>
        <a:buFont typeface="Wingdings" pitchFamily="2" charset="2"/>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Clr>
          <a:srgbClr val="FF4F00"/>
        </a:buClr>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7.xml" /><Relationship Id="rId3" Type="http://schemas.openxmlformats.org/officeDocument/2006/relationships/image" Target="../media/image24.png" /><Relationship Id="rId4" Type="http://schemas.openxmlformats.org/officeDocument/2006/relationships/image" Target="../media/image25.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8.xml" /><Relationship Id="rId3" Type="http://schemas.openxmlformats.org/officeDocument/2006/relationships/image" Target="../media/image26.png" /><Relationship Id="rId4" Type="http://schemas.openxmlformats.org/officeDocument/2006/relationships/image" Target="../media/image27.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9.xml" /><Relationship Id="rId3" Type="http://schemas.openxmlformats.org/officeDocument/2006/relationships/image" Target="../media/image28.png" /><Relationship Id="rId4" Type="http://schemas.openxmlformats.org/officeDocument/2006/relationships/image" Target="../media/image29.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0.xml" /><Relationship Id="rId3" Type="http://schemas.openxmlformats.org/officeDocument/2006/relationships/image" Target="../media/image30.png" /><Relationship Id="rId4" Type="http://schemas.openxmlformats.org/officeDocument/2006/relationships/image" Target="../media/image31.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1.xml" /><Relationship Id="rId3" Type="http://schemas.openxmlformats.org/officeDocument/2006/relationships/image" Target="../media/image32.png" /><Relationship Id="rId4" Type="http://schemas.openxmlformats.org/officeDocument/2006/relationships/image" Target="../media/image33.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2.xml" /><Relationship Id="rId3" Type="http://schemas.openxmlformats.org/officeDocument/2006/relationships/image" Target="../media/image10.png" /><Relationship Id="rId4" Type="http://schemas.openxmlformats.org/officeDocument/2006/relationships/image" Target="../media/image34.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3.xml" /><Relationship Id="rId3" Type="http://schemas.openxmlformats.org/officeDocument/2006/relationships/image" Target="../media/image35.png" /><Relationship Id="rId4" Type="http://schemas.openxmlformats.org/officeDocument/2006/relationships/image" Target="../media/image36.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4.xml" /><Relationship Id="rId3" Type="http://schemas.openxmlformats.org/officeDocument/2006/relationships/image" Target="../media/image37.png" /><Relationship Id="rId4" Type="http://schemas.openxmlformats.org/officeDocument/2006/relationships/image" Target="../media/image38.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5.xml" /><Relationship Id="rId3" Type="http://schemas.openxmlformats.org/officeDocument/2006/relationships/image" Target="../media/image39.png" /><Relationship Id="rId4" Type="http://schemas.openxmlformats.org/officeDocument/2006/relationships/image" Target="../media/image11.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6.xml" /><Relationship Id="rId3" Type="http://schemas.openxmlformats.org/officeDocument/2006/relationships/image" Target="../media/image40.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chart" Target="../charts/chart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7.xml" /><Relationship Id="rId3" Type="http://schemas.openxmlformats.org/officeDocument/2006/relationships/image" Target="../media/image41.png" /><Relationship Id="rId4" Type="http://schemas.openxmlformats.org/officeDocument/2006/relationships/image" Target="../media/image42.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8.xml" /><Relationship Id="rId3" Type="http://schemas.openxmlformats.org/officeDocument/2006/relationships/image" Target="../media/image43.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9.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slide" Target="slide3.xml" TargetMode="Internal" /><Relationship Id="rId3" Type="http://schemas.openxmlformats.org/officeDocument/2006/relationships/slide" Target="slide26.xml" TargetMode="Internal" /><Relationship Id="rId4" Type="http://schemas.openxmlformats.org/officeDocument/2006/relationships/slide" Target="slide24.xml" TargetMode="Interna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diagramLayout" Target="../diagrams/layout2.xml" /><Relationship Id="rId11" Type="http://schemas.openxmlformats.org/officeDocument/2006/relationships/diagramQuickStyle" Target="../diagrams/quickStyle2.xml" /><Relationship Id="rId12" Type="http://schemas.openxmlformats.org/officeDocument/2006/relationships/diagramColors" Target="../diagrams/colors2.xml" /><Relationship Id="rId2" Type="http://schemas.openxmlformats.org/officeDocument/2006/relationships/notesSlide" Target="../notesSlides/notesSlide20.xml" /><Relationship Id="rId3" Type="http://schemas.openxmlformats.org/officeDocument/2006/relationships/image" Target="../media/image44.jpeg" /><Relationship Id="rId4" Type="http://schemas.openxmlformats.org/officeDocument/2006/relationships/image" Target="../media/image45.jpeg" /><Relationship Id="rId5" Type="http://schemas.openxmlformats.org/officeDocument/2006/relationships/image" Target="../media/image46.jpeg" /><Relationship Id="rId6" Type="http://schemas.openxmlformats.org/officeDocument/2006/relationships/image" Target="../media/image47.jpeg" /><Relationship Id="rId7" Type="http://schemas.openxmlformats.org/officeDocument/2006/relationships/image" Target="../media/image48.jpeg" /><Relationship Id="rId8" Type="http://schemas.microsoft.com/office/2007/relationships/diagramDrawing" Target="../diagrams/drawing2.xml" /><Relationship Id="rId9" Type="http://schemas.openxmlformats.org/officeDocument/2006/relationships/diagramData" Target="../diagrams/data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49.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50.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1.xml" /><Relationship Id="rId3" Type="http://schemas.openxmlformats.org/officeDocument/2006/relationships/image" Target="../media/image51.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2.xml" /><Relationship Id="rId3" Type="http://schemas.openxmlformats.org/officeDocument/2006/relationships/image" Target="../media/image52.jpeg" /><Relationship Id="rId4" Type="http://schemas.openxmlformats.org/officeDocument/2006/relationships/image" Target="../media/image53.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3.xml" /><Relationship Id="rId3" Type="http://schemas.openxmlformats.org/officeDocument/2006/relationships/image" Target="../media/image54.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15.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4.xml" /><Relationship Id="rId3" Type="http://schemas.openxmlformats.org/officeDocument/2006/relationships/image" Target="../media/image55.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56.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7.jpeg" /><Relationship Id="rId3" Type="http://schemas.openxmlformats.org/officeDocument/2006/relationships/image" Target="../media/image58.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6.png" /><Relationship Id="rId3" Type="http://schemas.openxmlformats.org/officeDocument/2006/relationships/image" Target="../media/image17.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3.xml" /><Relationship Id="rId3" Type="http://schemas.openxmlformats.org/officeDocument/2006/relationships/image" Target="../media/image19.png" /><Relationship Id="rId4" Type="http://schemas.openxmlformats.org/officeDocument/2006/relationships/image" Target="../media/image2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4.xml" /><Relationship Id="rId3" Type="http://schemas.openxmlformats.org/officeDocument/2006/relationships/image" Target="../media/image21.png" /><Relationship Id="rId4" Type="http://schemas.openxmlformats.org/officeDocument/2006/relationships/image" Target="../media/image2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5.xml" /><Relationship Id="rId3" Type="http://schemas.openxmlformats.org/officeDocument/2006/relationships/image" Target="../media/image21.png" /><Relationship Id="rId4" Type="http://schemas.openxmlformats.org/officeDocument/2006/relationships/image" Target="../media/image2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6.xml" /><Relationship Id="rId3" Type="http://schemas.openxmlformats.org/officeDocument/2006/relationships/image" Target="../media/image6.png" /><Relationship Id="rId4" Type="http://schemas.openxmlformats.org/officeDocument/2006/relationships/image" Target="../media/image23.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5362" name="Título 1"/>
          <p:cNvSpPr>
            <a:spLocks noGrp="1"/>
          </p:cNvSpPr>
          <p:nvPr>
            <p:ph type="title" idx="4294967295"/>
          </p:nvPr>
        </p:nvSpPr>
        <p:spPr>
          <a:xfrm>
            <a:off x="-182364" y="1484784"/>
            <a:ext cx="8786812" cy="642938"/>
          </a:xfrm>
        </p:spPr>
        <p:txBody>
          <a:bodyPr/>
          <a:lstStyle/>
          <a:p>
            <a:pPr algn="r" eaLnBrk="1" hangingPunct="1"/>
            <a:r>
              <a:rPr lang="en-US" sz="2800" b="1" smtClean="0">
                <a:solidFill>
                  <a:prstClr val="black"/>
                </a:solidFill>
                <a:latin typeface="Cambria" pitchFamily="18" charset="0"/>
                <a:cs typeface="+mn-cs"/>
              </a:rPr>
              <a:t> </a:t>
            </a:r>
            <a:br>
              <a:rPr lang="en-US" sz="2800" b="1" smtClean="0">
                <a:solidFill>
                  <a:prstClr val="black"/>
                </a:solidFill>
                <a:latin typeface="Cambria" pitchFamily="18" charset="0"/>
                <a:cs typeface="+mn-cs"/>
              </a:rPr>
            </a:br>
            <a:r>
              <a:rPr lang="en-US" sz="2800" b="1" smtClean="0">
                <a:solidFill>
                  <a:prstClr val="black"/>
                </a:solidFill>
                <a:latin typeface="Cambria" pitchFamily="18" charset="0"/>
                <a:cs typeface="+mn-cs"/>
              </a:rPr>
              <a:t>SISTEMAS DE CUALIFICACIONES, CLAVE PARA LA FORMACIÓN TP POSTSECUNDARIA</a:t>
            </a:r>
            <a:br>
              <a:rPr lang="en-US" sz="2800" b="1" smtClean="0">
                <a:solidFill>
                  <a:prstClr val="black"/>
                </a:solidFill>
                <a:latin typeface="Cambria" pitchFamily="18" charset="0"/>
                <a:cs typeface="+mn-cs"/>
              </a:rPr>
            </a:br>
            <a:r>
              <a:rPr lang="en-US" sz="2000" b="1" smtClean="0">
                <a:solidFill>
                  <a:srgbClr val="C34A2A"/>
                </a:solidFill>
                <a:latin typeface="Cambria" pitchFamily="18" charset="0"/>
                <a:cs typeface="+mn-cs"/>
              </a:rPr>
              <a:t>EL EJEMPLO DE LA GRAN MINERÍA</a:t>
            </a:r>
            <a:endParaRPr lang="en-US" sz="2800" b="1" smtClean="0">
              <a:solidFill>
                <a:srgbClr val="C34A2A"/>
              </a:solidFill>
              <a:latin typeface="Cambria" panose="02040503050406030204" pitchFamily="18" charset="0"/>
              <a:cs typeface="Cambria" pitchFamily="18" charset="0"/>
            </a:endParaRPr>
          </a:p>
        </p:txBody>
      </p:sp>
      <p:sp>
        <p:nvSpPr>
          <p:cNvPr id="3" name="2 CuadroTexto"/>
          <p:cNvSpPr txBox="1"/>
          <p:nvPr/>
        </p:nvSpPr>
        <p:spPr>
          <a:xfrm>
            <a:off x="5526489" y="2924944"/>
            <a:ext cx="3005951" cy="707886"/>
          </a:xfrm>
          <a:prstGeom prst="rect">
            <a:avLst/>
          </a:prstGeom>
          <a:noFill/>
        </p:spPr>
        <p:txBody>
          <a:bodyPr wrap="none" rtlCol="0">
            <a:spAutoFit/>
          </a:bodyPr>
          <a:lstStyle/>
          <a:p>
            <a:pPr algn="r"/>
            <a:r>
              <a:rPr lang="es-CL" sz="2000" smtClean="0">
                <a:latin typeface="Cambria" pitchFamily="18" charset="0"/>
              </a:rPr>
              <a:t>HERNÁN ARANEDA</a:t>
            </a:r>
          </a:p>
          <a:p>
            <a:pPr algn="r"/>
            <a:r>
              <a:rPr lang="es-CL" sz="2000" smtClean="0">
                <a:latin typeface="Cambria" pitchFamily="18" charset="0"/>
              </a:rPr>
              <a:t>GERENTE INNOVUM-FCH</a:t>
            </a:r>
          </a:p>
        </p:txBody>
      </p:sp>
      <p:sp>
        <p:nvSpPr>
          <p:cNvPr id="2" name="CuadroTexto 1"/>
          <p:cNvSpPr txBox="1"/>
          <p:nvPr/>
        </p:nvSpPr>
        <p:spPr>
          <a:xfrm>
            <a:off x="-36512" y="3789040"/>
            <a:ext cx="8649085" cy="646331"/>
          </a:xfrm>
          <a:prstGeom prst="rect">
            <a:avLst/>
          </a:prstGeom>
          <a:noFill/>
        </p:spPr>
        <p:txBody>
          <a:bodyPr wrap="none" rtlCol="0">
            <a:spAutoFit/>
          </a:bodyPr>
          <a:lstStyle/>
          <a:p>
            <a:pPr algn="r"/>
            <a:r>
              <a:rPr lang="es-ES" smtClean="0">
                <a:latin typeface="Cambria"/>
                <a:cs typeface="Cambria"/>
              </a:rPr>
              <a:t>Seminario “La necesidad de la Formación Técnica de Nivel Superior en el Chile Actual”</a:t>
            </a:r>
          </a:p>
          <a:p>
            <a:pPr algn="r"/>
            <a:r>
              <a:rPr lang="es-ES" smtClean="0">
                <a:latin typeface="Cambria"/>
                <a:cs typeface="Cambria"/>
              </a:rPr>
              <a:t>Universidad Central, 25 de agosto, 2014</a:t>
            </a:r>
            <a:endParaRPr lang="es-ES">
              <a:latin typeface="Cambria"/>
              <a:cs typeface="Cambria"/>
            </a:endParaRPr>
          </a:p>
        </p:txBody>
      </p:sp>
    </p:spTree>
    <p:extLst>
      <p:ext uri="{BB962C8B-B14F-4D97-AF65-F5344CB8AC3E}">
        <p14:creationId xmlns:p14="http://schemas.microsoft.com/office/powerpoint/2010/main" val="336864801"/>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Imagen 2" descr="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4" y="1916832"/>
            <a:ext cx="6126072" cy="3992614"/>
          </a:xfrm>
          <a:prstGeom prst="rect">
            <a:avLst/>
          </a:prstGeom>
        </p:spPr>
      </p:pic>
      <p:pic>
        <p:nvPicPr>
          <p:cNvPr id="2" name="Imagen 1" descr="64.png"/>
          <p:cNvPicPr>
            <a:picLocks noChangeAspect="1"/>
          </p:cNvPicPr>
          <p:nvPr/>
        </p:nvPicPr>
        <p:blipFill>
          <a:blip r:embed="rId4">
            <a:extLst>
              <a:ext uri="{28A0092B-C50C-407E-A947-70E740481C1C}">
                <a14:useLocalDpi xmlns:a14="http://schemas.microsoft.com/office/drawing/2010/main" val="0"/>
              </a:ext>
            </a:extLst>
          </a:blip>
          <a:srcRect t="54126"/>
          <a:stretch>
            <a:fillRect/>
          </a:stretch>
        </p:blipFill>
        <p:spPr>
          <a:xfrm>
            <a:off x="335858" y="1050924"/>
            <a:ext cx="6918499" cy="746613"/>
          </a:xfrm>
          <a:prstGeom prst="rect">
            <a:avLst/>
          </a:prstGeom>
        </p:spPr>
      </p:pic>
    </p:spTree>
    <p:extLst>
      <p:ext uri="{BB962C8B-B14F-4D97-AF65-F5344CB8AC3E}">
        <p14:creationId xmlns:p14="http://schemas.microsoft.com/office/powerpoint/2010/main" val="3525450716"/>
      </p:ext>
    </p:extLst>
  </p:cSld>
  <p:clrMapOvr>
    <a:masterClrMapping/>
  </p:clrMapOvr>
  <p:transition>
    <p:fade/>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n 1" descr="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63" y="1844824"/>
            <a:ext cx="8430206" cy="4425401"/>
          </a:xfrm>
          <a:prstGeom prst="rect">
            <a:avLst/>
          </a:prstGeom>
        </p:spPr>
      </p:pic>
      <p:pic>
        <p:nvPicPr>
          <p:cNvPr id="3" name="Imagen 2" descr="66.png"/>
          <p:cNvPicPr>
            <a:picLocks noChangeAspect="1"/>
          </p:cNvPicPr>
          <p:nvPr/>
        </p:nvPicPr>
        <p:blipFill>
          <a:blip r:embed="rId4">
            <a:extLst>
              <a:ext uri="{28A0092B-C50C-407E-A947-70E740481C1C}">
                <a14:useLocalDpi xmlns:a14="http://schemas.microsoft.com/office/drawing/2010/main" val="0"/>
              </a:ext>
            </a:extLst>
          </a:blip>
          <a:srcRect t="54095"/>
          <a:stretch>
            <a:fillRect/>
          </a:stretch>
        </p:blipFill>
        <p:spPr>
          <a:xfrm>
            <a:off x="348188" y="1050925"/>
            <a:ext cx="6918499" cy="752708"/>
          </a:xfrm>
          <a:prstGeom prst="rect">
            <a:avLst/>
          </a:prstGeom>
        </p:spPr>
      </p:pic>
    </p:spTree>
    <p:extLst>
      <p:ext uri="{BB962C8B-B14F-4D97-AF65-F5344CB8AC3E}">
        <p14:creationId xmlns:p14="http://schemas.microsoft.com/office/powerpoint/2010/main" val="1942467077"/>
      </p:ext>
    </p:extLst>
  </p:cSld>
  <p:clrMapOvr>
    <a:masterClrMapping/>
  </p:clrMapOvr>
  <p:transition>
    <p:fade/>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Imagen 2" descr="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700808"/>
            <a:ext cx="7966941" cy="4602173"/>
          </a:xfrm>
          <a:prstGeom prst="rect">
            <a:avLst/>
          </a:prstGeom>
        </p:spPr>
      </p:pic>
      <p:pic>
        <p:nvPicPr>
          <p:cNvPr id="6" name="Imagen 5" descr="45.png"/>
          <p:cNvPicPr>
            <a:picLocks noChangeAspect="1"/>
          </p:cNvPicPr>
          <p:nvPr/>
        </p:nvPicPr>
        <p:blipFill>
          <a:blip r:embed="rId4">
            <a:extLst>
              <a:ext uri="{28A0092B-C50C-407E-A947-70E740481C1C}">
                <a14:useLocalDpi xmlns:a14="http://schemas.microsoft.com/office/drawing/2010/main" val="0"/>
              </a:ext>
            </a:extLst>
          </a:blip>
          <a:srcRect t="17022"/>
          <a:stretch>
            <a:fillRect/>
          </a:stretch>
        </p:blipFill>
        <p:spPr>
          <a:xfrm>
            <a:off x="313170" y="1050925"/>
            <a:ext cx="8277816" cy="4253746"/>
          </a:xfrm>
          <a:prstGeom prst="rect">
            <a:avLst/>
          </a:prstGeom>
        </p:spPr>
      </p:pic>
    </p:spTree>
    <p:extLst>
      <p:ext uri="{BB962C8B-B14F-4D97-AF65-F5344CB8AC3E}">
        <p14:creationId xmlns:p14="http://schemas.microsoft.com/office/powerpoint/2010/main" val="1453547908"/>
      </p:ext>
    </p:extLst>
  </p:cSld>
  <p:clrMapOvr>
    <a:masterClrMapping/>
  </p:clrMapOvr>
  <p:transition spd="slow"/>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Imagen 5" descr="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772816"/>
            <a:ext cx="4016996" cy="4596078"/>
          </a:xfrm>
          <a:prstGeom prst="rect">
            <a:avLst/>
          </a:prstGeom>
        </p:spPr>
      </p:pic>
      <p:pic>
        <p:nvPicPr>
          <p:cNvPr id="4" name="Imagen 3" descr="44.png"/>
          <p:cNvPicPr>
            <a:picLocks noChangeAspect="1"/>
          </p:cNvPicPr>
          <p:nvPr/>
        </p:nvPicPr>
        <p:blipFill>
          <a:blip r:embed="rId4">
            <a:extLst>
              <a:ext uri="{28A0092B-C50C-407E-A947-70E740481C1C}">
                <a14:useLocalDpi xmlns:a14="http://schemas.microsoft.com/office/drawing/2010/main" val="0"/>
              </a:ext>
            </a:extLst>
          </a:blip>
          <a:srcRect t="9394"/>
          <a:stretch>
            <a:fillRect/>
          </a:stretch>
        </p:blipFill>
        <p:spPr>
          <a:xfrm>
            <a:off x="293276" y="746149"/>
            <a:ext cx="6930690" cy="5550587"/>
          </a:xfrm>
          <a:prstGeom prst="rect">
            <a:avLst/>
          </a:prstGeom>
        </p:spPr>
      </p:pic>
    </p:spTree>
    <p:extLst>
      <p:ext uri="{BB962C8B-B14F-4D97-AF65-F5344CB8AC3E}">
        <p14:creationId xmlns:p14="http://schemas.microsoft.com/office/powerpoint/2010/main" val="1862398738"/>
      </p:ext>
    </p:extLst>
  </p:cSld>
  <p:clrMapOvr>
    <a:masterClrMapping/>
  </p:clrMapOvr>
  <p:transition spd="slow"/>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n 1" descr="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059491"/>
            <a:ext cx="8478971" cy="3169709"/>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7688" y="1211766"/>
            <a:ext cx="80486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664830"/>
      </p:ext>
    </p:extLst>
  </p:cSld>
  <p:clrMapOvr>
    <a:masterClrMapping/>
  </p:clrMapOvr>
  <p:transition spd="slow"/>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n 1" descr="46.png"/>
          <p:cNvPicPr>
            <a:picLocks noChangeAspect="1"/>
          </p:cNvPicPr>
          <p:nvPr/>
        </p:nvPicPr>
        <p:blipFill>
          <a:blip r:embed="rId3">
            <a:extLst>
              <a:ext uri="{28A0092B-C50C-407E-A947-70E740481C1C}">
                <a14:useLocalDpi xmlns:a14="http://schemas.microsoft.com/office/drawing/2010/main" val="0"/>
              </a:ext>
            </a:extLst>
          </a:blip>
          <a:srcRect t="49986"/>
          <a:stretch>
            <a:fillRect/>
          </a:stretch>
        </p:blipFill>
        <p:spPr>
          <a:xfrm>
            <a:off x="304090" y="1050925"/>
            <a:ext cx="7905985" cy="862768"/>
          </a:xfrm>
          <a:prstGeom prst="rect">
            <a:avLst/>
          </a:prstGeom>
        </p:spPr>
      </p:pic>
      <p:pic>
        <p:nvPicPr>
          <p:cNvPr id="5" name="Imagen 4" descr="8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1916832"/>
            <a:ext cx="7607301" cy="3821937"/>
          </a:xfrm>
          <a:prstGeom prst="rect">
            <a:avLst/>
          </a:prstGeom>
        </p:spPr>
      </p:pic>
    </p:spTree>
    <p:extLst>
      <p:ext uri="{BB962C8B-B14F-4D97-AF65-F5344CB8AC3E}">
        <p14:creationId xmlns:p14="http://schemas.microsoft.com/office/powerpoint/2010/main" val="2133976484"/>
      </p:ext>
    </p:extLst>
  </p:cSld>
  <p:clrMapOvr>
    <a:masterClrMapping/>
  </p:clrMapOvr>
  <p:transition spd="slow"/>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Imagen 2" descr="48.png"/>
          <p:cNvPicPr>
            <a:picLocks noChangeAspect="1"/>
          </p:cNvPicPr>
          <p:nvPr/>
        </p:nvPicPr>
        <p:blipFill>
          <a:blip r:embed="rId3">
            <a:extLst>
              <a:ext uri="{28A0092B-C50C-407E-A947-70E740481C1C}">
                <a14:useLocalDpi xmlns:a14="http://schemas.microsoft.com/office/drawing/2010/main" val="0"/>
              </a:ext>
            </a:extLst>
          </a:blip>
          <a:srcRect t="62877"/>
          <a:stretch>
            <a:fillRect/>
          </a:stretch>
        </p:blipFill>
        <p:spPr>
          <a:xfrm>
            <a:off x="311198" y="1050925"/>
            <a:ext cx="6918499" cy="518196"/>
          </a:xfrm>
          <a:prstGeom prst="rect">
            <a:avLst/>
          </a:prstGeom>
        </p:spPr>
      </p:pic>
      <p:pic>
        <p:nvPicPr>
          <p:cNvPr id="7" name="Imagen 6" descr="9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916832"/>
            <a:ext cx="5333645" cy="4260820"/>
          </a:xfrm>
          <a:prstGeom prst="rect">
            <a:avLst/>
          </a:prstGeom>
        </p:spPr>
      </p:pic>
    </p:spTree>
    <p:extLst>
      <p:ext uri="{BB962C8B-B14F-4D97-AF65-F5344CB8AC3E}">
        <p14:creationId xmlns:p14="http://schemas.microsoft.com/office/powerpoint/2010/main" val="970946294"/>
      </p:ext>
    </p:extLst>
  </p:cSld>
  <p:clrMapOvr>
    <a:masterClrMapping/>
  </p:clrMapOvr>
  <p:transition spd="slow"/>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n 1" descr="49.png"/>
          <p:cNvPicPr>
            <a:picLocks noChangeAspect="1"/>
          </p:cNvPicPr>
          <p:nvPr/>
        </p:nvPicPr>
        <p:blipFill>
          <a:blip r:embed="rId3">
            <a:extLst>
              <a:ext uri="{28A0092B-C50C-407E-A947-70E740481C1C}">
                <a14:useLocalDpi xmlns:a14="http://schemas.microsoft.com/office/drawing/2010/main" val="0"/>
              </a:ext>
            </a:extLst>
          </a:blip>
          <a:srcRect t="33522"/>
          <a:stretch>
            <a:fillRect/>
          </a:stretch>
        </p:blipFill>
        <p:spPr>
          <a:xfrm>
            <a:off x="313809" y="760780"/>
            <a:ext cx="9051957" cy="1134625"/>
          </a:xfrm>
          <a:prstGeom prst="rect">
            <a:avLst/>
          </a:prstGeom>
        </p:spPr>
      </p:pic>
      <p:pic>
        <p:nvPicPr>
          <p:cNvPr id="5" name="Imagen 4" descr="1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08" y="1916832"/>
            <a:ext cx="8350964" cy="3352577"/>
          </a:xfrm>
          <a:prstGeom prst="rect">
            <a:avLst/>
          </a:prstGeom>
        </p:spPr>
      </p:pic>
    </p:spTree>
    <p:extLst>
      <p:ext uri="{BB962C8B-B14F-4D97-AF65-F5344CB8AC3E}">
        <p14:creationId xmlns:p14="http://schemas.microsoft.com/office/powerpoint/2010/main" val="3371066952"/>
      </p:ext>
    </p:extLst>
  </p:cSld>
  <p:clrMapOvr>
    <a:masterClrMapping/>
  </p:clrMapOvr>
  <p:transition spd="slow"/>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n 1" descr="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899" y="2708920"/>
            <a:ext cx="8454589" cy="3888989"/>
          </a:xfrm>
          <a:prstGeom prst="rect">
            <a:avLst/>
          </a:prstGeom>
        </p:spPr>
      </p:pic>
      <p:pic>
        <p:nvPicPr>
          <p:cNvPr id="3" name="Imagen 2" descr="50.png"/>
          <p:cNvPicPr>
            <a:picLocks noChangeAspect="1"/>
          </p:cNvPicPr>
          <p:nvPr/>
        </p:nvPicPr>
        <p:blipFill>
          <a:blip r:embed="rId4">
            <a:extLst>
              <a:ext uri="{28A0092B-C50C-407E-A947-70E740481C1C}">
                <a14:useLocalDpi xmlns:a14="http://schemas.microsoft.com/office/drawing/2010/main" val="0"/>
              </a:ext>
            </a:extLst>
          </a:blip>
          <a:srcRect t="35516" b="1"/>
          <a:stretch>
            <a:fillRect/>
          </a:stretch>
        </p:blipFill>
        <p:spPr>
          <a:xfrm>
            <a:off x="313824" y="1050925"/>
            <a:ext cx="9058052" cy="1588005"/>
          </a:xfrm>
          <a:prstGeom prst="rect">
            <a:avLst/>
          </a:prstGeom>
        </p:spPr>
      </p:pic>
    </p:spTree>
    <p:extLst>
      <p:ext uri="{BB962C8B-B14F-4D97-AF65-F5344CB8AC3E}">
        <p14:creationId xmlns:p14="http://schemas.microsoft.com/office/powerpoint/2010/main" val="3048900657"/>
      </p:ext>
    </p:extLst>
  </p:cSld>
  <p:clrMapOvr>
    <a:masterClrMapping/>
  </p:clrMapOvr>
  <p:transition>
    <p:fade/>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n 1" descr="51.png"/>
          <p:cNvPicPr>
            <a:picLocks noChangeAspect="1"/>
          </p:cNvPicPr>
          <p:nvPr/>
        </p:nvPicPr>
        <p:blipFill>
          <a:blip r:embed="rId3">
            <a:extLst>
              <a:ext uri="{28A0092B-C50C-407E-A947-70E740481C1C}">
                <a14:useLocalDpi xmlns:a14="http://schemas.microsoft.com/office/drawing/2010/main" val="0"/>
              </a:ext>
            </a:extLst>
          </a:blip>
          <a:srcRect t="16249"/>
          <a:stretch>
            <a:fillRect/>
          </a:stretch>
        </p:blipFill>
        <p:spPr>
          <a:xfrm>
            <a:off x="313809" y="1050925"/>
            <a:ext cx="8491162" cy="4507795"/>
          </a:xfrm>
          <a:prstGeom prst="rect">
            <a:avLst/>
          </a:prstGeom>
        </p:spPr>
      </p:pic>
    </p:spTree>
    <p:extLst>
      <p:ext uri="{BB962C8B-B14F-4D97-AF65-F5344CB8AC3E}">
        <p14:creationId xmlns:p14="http://schemas.microsoft.com/office/powerpoint/2010/main" val="2305115335"/>
      </p:ext>
    </p:extLst>
  </p:cSld>
  <p:clrMapOvr>
    <a:masterClrMapping/>
  </p:clrMapOvr>
  <p:transition>
    <p:fade/>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 name="1 Gráfico"/>
          <p:cNvGraphicFramePr>
            <a:graphicFrameLocks noGrp="1"/>
          </p:cNvGraphicFramePr>
          <p:nvPr>
            <p:ph idx="1"/>
            <p:extLst>
              <p:ext uri="{D42A27DB-BD31-4B8C-83A1-F6EECF244321}">
                <p14:modId xmlns:p14="http://schemas.microsoft.com/office/powerpoint/2010/main" val="3276146690"/>
              </p:ext>
            </p:extLst>
          </p:nvPr>
        </p:nvGraphicFramePr>
        <p:xfrm>
          <a:off x="457200" y="1381808"/>
          <a:ext cx="6972320" cy="5143536"/>
        </p:xfrm>
        <a:graphic>
          <a:graphicData uri="http://schemas.openxmlformats.org/drawingml/2006/chart">
            <c:chart xmlns:c="http://schemas.openxmlformats.org/drawingml/2006/chart" r:id="rId2"/>
          </a:graphicData>
        </a:graphic>
      </p:graphicFrame>
      <p:sp>
        <p:nvSpPr>
          <p:cNvPr id="5" name="4 CuadroTexto"/>
          <p:cNvSpPr txBox="1"/>
          <p:nvPr/>
        </p:nvSpPr>
        <p:spPr>
          <a:xfrm>
            <a:off x="7572396" y="2024750"/>
            <a:ext cx="742511" cy="307777"/>
          </a:xfrm>
          <a:prstGeom prst="rect">
            <a:avLst/>
          </a:prstGeom>
          <a:noFill/>
        </p:spPr>
        <p:txBody>
          <a:bodyPr wrap="none" rtlCol="0">
            <a:spAutoFit/>
          </a:bodyPr>
          <a:lstStyle/>
          <a:p>
            <a:r>
              <a:rPr lang="es-CL" sz="1400" smtClean="0"/>
              <a:t>100% U</a:t>
            </a:r>
            <a:endParaRPr lang="es-CL" sz="1400"/>
          </a:p>
        </p:txBody>
      </p:sp>
      <p:sp>
        <p:nvSpPr>
          <p:cNvPr id="7" name="6 CuadroTexto"/>
          <p:cNvSpPr txBox="1"/>
          <p:nvPr/>
        </p:nvSpPr>
        <p:spPr>
          <a:xfrm>
            <a:off x="7572396" y="3239196"/>
            <a:ext cx="801823" cy="738664"/>
          </a:xfrm>
          <a:prstGeom prst="rect">
            <a:avLst/>
          </a:prstGeom>
          <a:noFill/>
        </p:spPr>
        <p:txBody>
          <a:bodyPr wrap="none" rtlCol="0">
            <a:spAutoFit/>
          </a:bodyPr>
          <a:lstStyle/>
          <a:p>
            <a:r>
              <a:rPr lang="es-CL" sz="1400" smtClean="0"/>
              <a:t>46% IP</a:t>
            </a:r>
          </a:p>
          <a:p>
            <a:r>
              <a:rPr lang="es-CL" sz="1400" smtClean="0"/>
              <a:t>44% CFT</a:t>
            </a:r>
          </a:p>
          <a:p>
            <a:r>
              <a:rPr lang="es-CL" sz="1400" smtClean="0"/>
              <a:t>10% U</a:t>
            </a:r>
            <a:endParaRPr lang="es-CL" sz="1400"/>
          </a:p>
        </p:txBody>
      </p:sp>
      <p:sp>
        <p:nvSpPr>
          <p:cNvPr id="8" name="7 CuadroTexto"/>
          <p:cNvSpPr txBox="1"/>
          <p:nvPr/>
        </p:nvSpPr>
        <p:spPr>
          <a:xfrm>
            <a:off x="7572396" y="4167890"/>
            <a:ext cx="673582" cy="523220"/>
          </a:xfrm>
          <a:prstGeom prst="rect">
            <a:avLst/>
          </a:prstGeom>
          <a:noFill/>
        </p:spPr>
        <p:txBody>
          <a:bodyPr wrap="none" rtlCol="0">
            <a:spAutoFit/>
          </a:bodyPr>
          <a:lstStyle/>
          <a:p>
            <a:r>
              <a:rPr lang="es-CL" sz="1400" smtClean="0"/>
              <a:t>80% IP</a:t>
            </a:r>
          </a:p>
          <a:p>
            <a:r>
              <a:rPr lang="es-CL" sz="1400" smtClean="0"/>
              <a:t>20% U</a:t>
            </a:r>
            <a:endParaRPr lang="es-CL" sz="1400"/>
          </a:p>
        </p:txBody>
      </p:sp>
      <p:sp>
        <p:nvSpPr>
          <p:cNvPr id="9" name="8 Abrir llave"/>
          <p:cNvSpPr/>
          <p:nvPr/>
        </p:nvSpPr>
        <p:spPr>
          <a:xfrm>
            <a:off x="7358082" y="1643050"/>
            <a:ext cx="214314" cy="6429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1" name="10 Abrir llave"/>
          <p:cNvSpPr/>
          <p:nvPr/>
        </p:nvSpPr>
        <p:spPr>
          <a:xfrm>
            <a:off x="7358082" y="3000372"/>
            <a:ext cx="214314" cy="6429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2" name="11 Abrir llave"/>
          <p:cNvSpPr/>
          <p:nvPr/>
        </p:nvSpPr>
        <p:spPr>
          <a:xfrm>
            <a:off x="7358082" y="3857628"/>
            <a:ext cx="214314" cy="6429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2" name="CuadroTexto 1"/>
          <p:cNvSpPr txBox="1"/>
          <p:nvPr/>
        </p:nvSpPr>
        <p:spPr>
          <a:xfrm>
            <a:off x="467544" y="476672"/>
            <a:ext cx="7906675" cy="830997"/>
          </a:xfrm>
          <a:prstGeom prst="rect">
            <a:avLst/>
          </a:prstGeom>
          <a:noFill/>
        </p:spPr>
        <p:txBody>
          <a:bodyPr wrap="square" rtlCol="0">
            <a:spAutoFit/>
          </a:bodyPr>
          <a:lstStyle/>
          <a:p>
            <a:r>
              <a:rPr lang="es-ES" sz="2400" smtClean="0">
                <a:latin typeface="Cambria"/>
                <a:cs typeface="Cambria"/>
              </a:rPr>
              <a:t>Aumento de demanda por programas técnicos y profesional (2008-2013)</a:t>
            </a:r>
            <a:endParaRPr lang="es-ES" sz="2400">
              <a:latin typeface="Cambria"/>
              <a:cs typeface="Cambria"/>
            </a:endParaRPr>
          </a:p>
        </p:txBody>
      </p:sp>
    </p:spTree>
    <p:extLst>
      <p:ext uri="{BB962C8B-B14F-4D97-AF65-F5344CB8AC3E}">
        <p14:creationId xmlns:p14="http://schemas.microsoft.com/office/powerpoint/2010/main" val="4094077358"/>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1" name="Imagen 10" descr="1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638" y="1464771"/>
            <a:ext cx="6607624" cy="4772850"/>
          </a:xfrm>
          <a:prstGeom prst="rect">
            <a:avLst/>
          </a:prstGeom>
        </p:spPr>
      </p:pic>
      <p:pic>
        <p:nvPicPr>
          <p:cNvPr id="12" name="Imagen 11" descr="10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800" y="198928"/>
            <a:ext cx="6918499" cy="871670"/>
          </a:xfrm>
          <a:prstGeom prst="rect">
            <a:avLst/>
          </a:prstGeom>
        </p:spPr>
      </p:pic>
    </p:spTree>
    <p:extLst>
      <p:ext uri="{BB962C8B-B14F-4D97-AF65-F5344CB8AC3E}">
        <p14:creationId xmlns:p14="http://schemas.microsoft.com/office/powerpoint/2010/main" val="318741461"/>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l="84" t="885"/>
          <a:stretch>
            <a:fillRect/>
          </a:stretch>
        </p:blipFill>
        <p:spPr bwMode="auto">
          <a:xfrm>
            <a:off x="467544" y="847936"/>
            <a:ext cx="8208912" cy="516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961037"/>
      </p:ext>
    </p:extLst>
  </p:cSld>
  <p:clrMapOvr>
    <a:masterClrMapping/>
  </p:clrMapOvr>
  <p:transition>
    <p:fade/>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 name="3 Diagrama"/>
          <p:cNvGraphicFramePr/>
          <p:nvPr>
            <p:extLst>
              <p:ext uri="{D42A27DB-BD31-4B8C-83A1-F6EECF244321}">
                <p14:modId xmlns:p14="http://schemas.microsoft.com/office/powerpoint/2010/main" val="691129222"/>
              </p:ext>
            </p:extLst>
          </p:nvPr>
        </p:nvGraphicFramePr>
        <p:xfrm>
          <a:off x="467544" y="692696"/>
          <a:ext cx="8016552" cy="5832648"/>
        </p:xfrm>
        <a:graphic>
          <a:graphicData uri="http://schemas.openxmlformats.org/drawingml/2006/diagram">
            <dgm:relIds xmlns:dgm="http://schemas.openxmlformats.org/drawingml/2006/diagram" r:dm="rId4" r:lo="rId5" r:qs="rId6" r:cs="rId7"/>
          </a:graphicData>
        </a:graphic>
      </p:graphicFrame>
      <p:sp>
        <p:nvSpPr>
          <p:cNvPr id="5" name="1 Título"/>
          <p:cNvSpPr>
            <a:spLocks noGrp="1"/>
          </p:cNvSpPr>
          <p:nvPr>
            <p:ph type="title"/>
          </p:nvPr>
        </p:nvSpPr>
        <p:spPr>
          <a:xfrm>
            <a:off x="251520" y="-27384"/>
            <a:ext cx="6911975" cy="1143000"/>
          </a:xfrm>
        </p:spPr>
        <p:txBody>
          <a:bodyPr>
            <a:normAutofit fontScale="90000"/>
          </a:bodyPr>
          <a:lstStyle/>
          <a:p>
            <a:r>
              <a:rPr lang="es-CL" sz="2400" b="1" smtClean="0"/>
              <a:t>TRES </a:t>
            </a:r>
            <a:r>
              <a:rPr lang="es-CL" sz="2400" b="1"/>
              <a:t>PILARES CLAVES </a:t>
            </a:r>
            <a:r>
              <a:rPr lang="es-CL" sz="2400" b="1" smtClean="0"/>
              <a:t>DE UN SISTEMA DE FORMACIÓN DE CLASE MUNDIAL </a:t>
            </a:r>
            <a:br>
              <a:rPr lang="es-CL" sz="2400" b="1" smtClean="0"/>
            </a:br>
            <a:endParaRPr lang="es-CL" sz="2400" b="1"/>
          </a:p>
        </p:txBody>
      </p:sp>
    </p:spTree>
    <p:extLst>
      <p:ext uri="{BB962C8B-B14F-4D97-AF65-F5344CB8AC3E}">
        <p14:creationId xmlns:p14="http://schemas.microsoft.com/office/powerpoint/2010/main" val="3486694710"/>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5" name="24 Rectángulo"/>
          <p:cNvSpPr/>
          <p:nvPr/>
        </p:nvSpPr>
        <p:spPr>
          <a:xfrm>
            <a:off x="433388" y="646440"/>
            <a:ext cx="5500726" cy="523220"/>
          </a:xfrm>
          <a:prstGeom prst="rect">
            <a:avLst/>
          </a:prstGeom>
          <a:noFill/>
        </p:spPr>
        <p:txBody>
          <a:bodyPr wrap="square" rtlCol="0">
            <a:spAutoFit/>
          </a:bodyPr>
          <a:lstStyle/>
          <a:p>
            <a:r>
              <a:rPr lang="es-CL" sz="2800" b="1" smtClean="0">
                <a:solidFill>
                  <a:schemeClr val="tx1"/>
                </a:solidFill>
                <a:latin typeface="Cambria" pitchFamily="18" charset="0"/>
                <a:ea typeface="MS PGothic" pitchFamily="34" charset="-128"/>
              </a:rPr>
              <a:t>CCM – </a:t>
            </a:r>
            <a:r>
              <a:rPr lang="es-CL" sz="2800" b="1" smtClean="0">
                <a:solidFill>
                  <a:srgbClr val="C00000"/>
                </a:solidFill>
                <a:latin typeface="Cambria" pitchFamily="18" charset="0"/>
                <a:ea typeface="MS PGothic" pitchFamily="34" charset="-128"/>
              </a:rPr>
              <a:t>Consejo de Competencias</a:t>
            </a:r>
            <a:endParaRPr lang="es-CL" sz="2800" b="1">
              <a:solidFill>
                <a:srgbClr val="C00000"/>
              </a:solidFill>
              <a:latin typeface="Cambria" panose="02040503050406030204" pitchFamily="18" charset="0"/>
              <a:ea typeface="MS PGothic" pitchFamily="34" charset="-128"/>
            </a:endParaRPr>
          </a:p>
        </p:txBody>
      </p:sp>
      <p:sp>
        <p:nvSpPr>
          <p:cNvPr id="23" name="22 Flecha curvada hacia la derecha"/>
          <p:cNvSpPr/>
          <p:nvPr/>
        </p:nvSpPr>
        <p:spPr>
          <a:xfrm rot="10800000">
            <a:off x="5376070" y="1556792"/>
            <a:ext cx="2000264" cy="4169872"/>
          </a:xfrm>
          <a:prstGeom prst="curvedRightArrow">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solidFill>
                <a:schemeClr val="tx1"/>
              </a:solidFill>
              <a:latin typeface="Cambria" panose="02040503050406030204" pitchFamily="18" charset="0"/>
            </a:endParaRPr>
          </a:p>
        </p:txBody>
      </p:sp>
      <p:sp>
        <p:nvSpPr>
          <p:cNvPr id="24" name="23 Abrir llave"/>
          <p:cNvSpPr/>
          <p:nvPr/>
        </p:nvSpPr>
        <p:spPr>
          <a:xfrm>
            <a:off x="3232930" y="2342610"/>
            <a:ext cx="413638" cy="3571899"/>
          </a:xfrm>
          <a:prstGeom prst="leftBrace">
            <a:avLst/>
          </a:prstGeom>
          <a:ln>
            <a:solidFill>
              <a:schemeClr val="bg1">
                <a:lumMod val="65000"/>
                <a:alpha val="36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sz="1400">
              <a:latin typeface="Cambria" panose="02040503050406030204" pitchFamily="18" charset="0"/>
            </a:endParaRPr>
          </a:p>
        </p:txBody>
      </p:sp>
      <p:sp>
        <p:nvSpPr>
          <p:cNvPr id="26" name="25 Flecha curvada hacia la derecha"/>
          <p:cNvSpPr/>
          <p:nvPr/>
        </p:nvSpPr>
        <p:spPr>
          <a:xfrm>
            <a:off x="1669260" y="1744638"/>
            <a:ext cx="2000264" cy="4169872"/>
          </a:xfrm>
          <a:prstGeom prst="curvedRightArrow">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solidFill>
                <a:schemeClr val="tx1"/>
              </a:solidFill>
              <a:latin typeface="Cambria" pitchFamily="18" charset="0"/>
            </a:endParaRPr>
          </a:p>
        </p:txBody>
      </p:sp>
      <p:sp>
        <p:nvSpPr>
          <p:cNvPr id="27" name="26 CuadroTexto"/>
          <p:cNvSpPr txBox="1"/>
          <p:nvPr/>
        </p:nvSpPr>
        <p:spPr>
          <a:xfrm>
            <a:off x="5861405" y="2736804"/>
            <a:ext cx="1364476" cy="523220"/>
          </a:xfrm>
          <a:prstGeom prst="rect">
            <a:avLst/>
          </a:prstGeom>
          <a:noFill/>
        </p:spPr>
        <p:txBody>
          <a:bodyPr wrap="none" rtlCol="0">
            <a:spAutoFit/>
          </a:bodyPr>
          <a:lstStyle/>
          <a:p>
            <a:pPr algn="ctr"/>
            <a:r>
              <a:rPr lang="es-CL" sz="1400" b="1" smtClean="0">
                <a:latin typeface="Cambria" pitchFamily="18" charset="0"/>
              </a:rPr>
              <a:t>Perfiles </a:t>
            </a:r>
          </a:p>
          <a:p>
            <a:pPr algn="ctr"/>
            <a:r>
              <a:rPr lang="es-CL" sz="1400" b="1" smtClean="0">
                <a:latin typeface="Cambria" pitchFamily="18" charset="0"/>
              </a:rPr>
              <a:t>ocupacionales</a:t>
            </a:r>
            <a:endParaRPr lang="es-CL" sz="1400" b="1">
              <a:latin typeface="Cambria" panose="02040503050406030204" pitchFamily="18" charset="0"/>
            </a:endParaRPr>
          </a:p>
        </p:txBody>
      </p:sp>
      <p:sp>
        <p:nvSpPr>
          <p:cNvPr id="28" name="27 CuadroTexto"/>
          <p:cNvSpPr txBox="1"/>
          <p:nvPr/>
        </p:nvSpPr>
        <p:spPr>
          <a:xfrm>
            <a:off x="6108952" y="3308308"/>
            <a:ext cx="508473" cy="307777"/>
          </a:xfrm>
          <a:prstGeom prst="rect">
            <a:avLst/>
          </a:prstGeom>
          <a:noFill/>
          <a:ln>
            <a:solidFill>
              <a:schemeClr val="accent1">
                <a:shade val="95000"/>
                <a:satMod val="105000"/>
              </a:schemeClr>
            </a:solidFill>
          </a:ln>
          <a:effectLst>
            <a:outerShdw blurRad="50800" dist="38100" dir="2700000" algn="tl" rotWithShape="0">
              <a:prstClr val="black">
                <a:alpha val="40000"/>
              </a:prstClr>
            </a:outerShdw>
          </a:effectLst>
        </p:spPr>
        <p:txBody>
          <a:bodyPr wrap="none" rtlCol="0">
            <a:spAutoFit/>
          </a:bodyPr>
          <a:lstStyle/>
          <a:p>
            <a:r>
              <a:rPr lang="es-CL" sz="1400" b="1" smtClean="0">
                <a:latin typeface="Cambria" pitchFamily="18" charset="0"/>
              </a:rPr>
              <a:t>UCL</a:t>
            </a:r>
            <a:endParaRPr lang="es-CL" sz="1400" b="1">
              <a:latin typeface="Cambria" pitchFamily="18" charset="0"/>
            </a:endParaRPr>
          </a:p>
        </p:txBody>
      </p:sp>
      <p:sp>
        <p:nvSpPr>
          <p:cNvPr id="29" name="28 CuadroTexto"/>
          <p:cNvSpPr txBox="1"/>
          <p:nvPr/>
        </p:nvSpPr>
        <p:spPr>
          <a:xfrm>
            <a:off x="6627385" y="3308308"/>
            <a:ext cx="508473" cy="307777"/>
          </a:xfrm>
          <a:prstGeom prst="rect">
            <a:avLst/>
          </a:prstGeom>
          <a:noFill/>
          <a:ln>
            <a:solidFill>
              <a:schemeClr val="accent1">
                <a:shade val="95000"/>
                <a:satMod val="105000"/>
              </a:schemeClr>
            </a:solidFill>
          </a:ln>
          <a:effectLst>
            <a:outerShdw blurRad="50800" dist="38100" dir="2700000" algn="tl" rotWithShape="0">
              <a:prstClr val="black">
                <a:alpha val="40000"/>
              </a:prstClr>
            </a:outerShdw>
          </a:effectLst>
        </p:spPr>
        <p:txBody>
          <a:bodyPr wrap="none" rtlCol="0">
            <a:spAutoFit/>
          </a:bodyPr>
          <a:lstStyle/>
          <a:p>
            <a:r>
              <a:rPr lang="es-CL" sz="1400" b="1" smtClean="0">
                <a:latin typeface="Cambria" pitchFamily="18" charset="0"/>
              </a:rPr>
              <a:t>UCL</a:t>
            </a:r>
            <a:endParaRPr lang="es-CL" sz="1400" b="1">
              <a:latin typeface="Cambria" pitchFamily="18" charset="0"/>
            </a:endParaRPr>
          </a:p>
        </p:txBody>
      </p:sp>
      <p:sp>
        <p:nvSpPr>
          <p:cNvPr id="30" name="29 CuadroTexto"/>
          <p:cNvSpPr txBox="1"/>
          <p:nvPr/>
        </p:nvSpPr>
        <p:spPr>
          <a:xfrm>
            <a:off x="3886124" y="1771106"/>
            <a:ext cx="1828514" cy="307777"/>
          </a:xfrm>
          <a:prstGeom prst="rect">
            <a:avLst/>
          </a:prstGeom>
          <a:noFill/>
        </p:spPr>
        <p:txBody>
          <a:bodyPr wrap="none" rtlCol="0">
            <a:spAutoFit/>
          </a:bodyPr>
          <a:lstStyle/>
          <a:p>
            <a:r>
              <a:rPr lang="es-CL" sz="1400" b="1" smtClean="0">
                <a:latin typeface="Cambria" pitchFamily="18" charset="0"/>
              </a:rPr>
              <a:t>ESTUDIO DEMANDA</a:t>
            </a:r>
            <a:endParaRPr lang="es-CL" sz="1400" b="1">
              <a:latin typeface="Cambria" pitchFamily="18" charset="0"/>
            </a:endParaRPr>
          </a:p>
        </p:txBody>
      </p:sp>
      <p:sp>
        <p:nvSpPr>
          <p:cNvPr id="31" name="30 CuadroTexto"/>
          <p:cNvSpPr txBox="1"/>
          <p:nvPr/>
        </p:nvSpPr>
        <p:spPr>
          <a:xfrm>
            <a:off x="7525324" y="2797695"/>
            <a:ext cx="1618675" cy="523220"/>
          </a:xfrm>
          <a:prstGeom prst="rect">
            <a:avLst/>
          </a:prstGeom>
          <a:noFill/>
        </p:spPr>
        <p:txBody>
          <a:bodyPr wrap="square" rtlCol="0">
            <a:spAutoFit/>
          </a:bodyPr>
          <a:lstStyle/>
          <a:p>
            <a:r>
              <a:rPr lang="es-CL" sz="1400" b="1" smtClean="0">
                <a:latin typeface="Cambria" pitchFamily="18" charset="0"/>
              </a:rPr>
              <a:t>SISTEMA CERTIFICACIÓN</a:t>
            </a:r>
            <a:endParaRPr lang="es-CL" sz="1400" b="1">
              <a:latin typeface="Cambria" pitchFamily="18" charset="0"/>
            </a:endParaRPr>
          </a:p>
        </p:txBody>
      </p:sp>
      <p:sp>
        <p:nvSpPr>
          <p:cNvPr id="32" name="31 CuadroTexto"/>
          <p:cNvSpPr txBox="1"/>
          <p:nvPr/>
        </p:nvSpPr>
        <p:spPr>
          <a:xfrm>
            <a:off x="3522194" y="2571903"/>
            <a:ext cx="2583784" cy="307777"/>
          </a:xfrm>
          <a:prstGeom prst="rect">
            <a:avLst/>
          </a:prstGeom>
          <a:noFill/>
        </p:spPr>
        <p:txBody>
          <a:bodyPr wrap="none" rtlCol="0">
            <a:spAutoFit/>
          </a:bodyPr>
          <a:lstStyle/>
          <a:p>
            <a:r>
              <a:rPr lang="es-CL" sz="1400" b="1" smtClean="0">
                <a:latin typeface="Cambria" pitchFamily="18" charset="0"/>
              </a:rPr>
              <a:t>MARCO DE CUALIFICACIONES</a:t>
            </a:r>
            <a:endParaRPr lang="es-CL" sz="1400" b="1">
              <a:latin typeface="Cambria" pitchFamily="18" charset="0"/>
            </a:endParaRPr>
          </a:p>
        </p:txBody>
      </p:sp>
      <p:sp>
        <p:nvSpPr>
          <p:cNvPr id="33" name="32 CuadroTexto"/>
          <p:cNvSpPr txBox="1"/>
          <p:nvPr/>
        </p:nvSpPr>
        <p:spPr>
          <a:xfrm>
            <a:off x="3879399" y="3555081"/>
            <a:ext cx="1657249" cy="307777"/>
          </a:xfrm>
          <a:prstGeom prst="rect">
            <a:avLst/>
          </a:prstGeom>
          <a:noFill/>
        </p:spPr>
        <p:txBody>
          <a:bodyPr wrap="none" rtlCol="0">
            <a:spAutoFit/>
          </a:bodyPr>
          <a:lstStyle/>
          <a:p>
            <a:r>
              <a:rPr lang="es-CL" sz="1400" b="1" smtClean="0">
                <a:latin typeface="Cambria" pitchFamily="18" charset="0"/>
              </a:rPr>
              <a:t>Mapas de Proceso</a:t>
            </a:r>
            <a:endParaRPr lang="es-CL" sz="1400" b="1">
              <a:latin typeface="Cambria" pitchFamily="18" charset="0"/>
            </a:endParaRPr>
          </a:p>
        </p:txBody>
      </p:sp>
      <p:sp>
        <p:nvSpPr>
          <p:cNvPr id="34" name="33 CuadroTexto"/>
          <p:cNvSpPr txBox="1"/>
          <p:nvPr/>
        </p:nvSpPr>
        <p:spPr>
          <a:xfrm>
            <a:off x="3784990" y="4555213"/>
            <a:ext cx="1936107" cy="307777"/>
          </a:xfrm>
          <a:prstGeom prst="rect">
            <a:avLst/>
          </a:prstGeom>
          <a:noFill/>
        </p:spPr>
        <p:txBody>
          <a:bodyPr wrap="none" rtlCol="0">
            <a:spAutoFit/>
          </a:bodyPr>
          <a:lstStyle/>
          <a:p>
            <a:r>
              <a:rPr lang="es-CL" sz="1400" b="1" smtClean="0">
                <a:latin typeface="Cambria" pitchFamily="18" charset="0"/>
              </a:rPr>
              <a:t>Rutas de Aprendizaje</a:t>
            </a:r>
            <a:endParaRPr lang="es-CL" sz="1400" b="1">
              <a:latin typeface="Cambria" pitchFamily="18" charset="0"/>
            </a:endParaRPr>
          </a:p>
        </p:txBody>
      </p:sp>
      <p:sp>
        <p:nvSpPr>
          <p:cNvPr id="35" name="34 CuadroTexto"/>
          <p:cNvSpPr txBox="1"/>
          <p:nvPr/>
        </p:nvSpPr>
        <p:spPr>
          <a:xfrm>
            <a:off x="3594500" y="5530841"/>
            <a:ext cx="2466188" cy="307777"/>
          </a:xfrm>
          <a:prstGeom prst="rect">
            <a:avLst/>
          </a:prstGeom>
          <a:noFill/>
        </p:spPr>
        <p:txBody>
          <a:bodyPr wrap="none" rtlCol="0">
            <a:spAutoFit/>
          </a:bodyPr>
          <a:lstStyle/>
          <a:p>
            <a:r>
              <a:rPr lang="es-CL" sz="1400" b="1" smtClean="0">
                <a:latin typeface="Cambria" pitchFamily="18" charset="0"/>
              </a:rPr>
              <a:t>Descriptores de Programas </a:t>
            </a:r>
            <a:endParaRPr lang="es-CL" sz="1400" b="1">
              <a:latin typeface="Cambria" pitchFamily="18" charset="0"/>
            </a:endParaRPr>
          </a:p>
        </p:txBody>
      </p:sp>
      <p:sp>
        <p:nvSpPr>
          <p:cNvPr id="36" name="35 Flecha abajo"/>
          <p:cNvSpPr/>
          <p:nvPr/>
        </p:nvSpPr>
        <p:spPr>
          <a:xfrm>
            <a:off x="4394440" y="2998567"/>
            <a:ext cx="357190" cy="428628"/>
          </a:xfrm>
          <a:prstGeom prst="downArrow">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L" sz="1400">
              <a:latin typeface="Cambria" pitchFamily="18" charset="0"/>
            </a:endParaRPr>
          </a:p>
        </p:txBody>
      </p:sp>
      <p:sp>
        <p:nvSpPr>
          <p:cNvPr id="37" name="36 Flecha abajo"/>
          <p:cNvSpPr/>
          <p:nvPr/>
        </p:nvSpPr>
        <p:spPr>
          <a:xfrm>
            <a:off x="4394440" y="3998699"/>
            <a:ext cx="357190" cy="428628"/>
          </a:xfrm>
          <a:prstGeom prst="downArrow">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L" sz="1400">
              <a:latin typeface="Cambria" pitchFamily="18" charset="0"/>
            </a:endParaRPr>
          </a:p>
        </p:txBody>
      </p:sp>
      <p:sp>
        <p:nvSpPr>
          <p:cNvPr id="38" name="37 Flecha abajo"/>
          <p:cNvSpPr/>
          <p:nvPr/>
        </p:nvSpPr>
        <p:spPr>
          <a:xfrm>
            <a:off x="4394440" y="4998831"/>
            <a:ext cx="357190" cy="428628"/>
          </a:xfrm>
          <a:prstGeom prst="downArrow">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L" sz="1400">
              <a:latin typeface="Cambria" pitchFamily="18" charset="0"/>
            </a:endParaRPr>
          </a:p>
        </p:txBody>
      </p:sp>
      <p:cxnSp>
        <p:nvCxnSpPr>
          <p:cNvPr id="39" name="38 Conector recto de flecha"/>
          <p:cNvCxnSpPr/>
          <p:nvPr/>
        </p:nvCxnSpPr>
        <p:spPr>
          <a:xfrm>
            <a:off x="5590384" y="1912394"/>
            <a:ext cx="714380" cy="1588"/>
          </a:xfrm>
          <a:prstGeom prst="straightConnector1">
            <a:avLst/>
          </a:prstGeom>
          <a:ln>
            <a:prstDash val="sysDot"/>
            <a:tailEnd type="arrow"/>
          </a:ln>
        </p:spPr>
        <p:style>
          <a:lnRef idx="3">
            <a:schemeClr val="accent6"/>
          </a:lnRef>
          <a:fillRef idx="0">
            <a:schemeClr val="accent6"/>
          </a:fillRef>
          <a:effectRef idx="2">
            <a:schemeClr val="accent6"/>
          </a:effectRef>
          <a:fontRef idx="minor">
            <a:schemeClr val="tx1"/>
          </a:fontRef>
        </p:style>
      </p:cxnSp>
      <p:sp>
        <p:nvSpPr>
          <p:cNvPr id="40" name="39 CuadroTexto"/>
          <p:cNvSpPr txBox="1"/>
          <p:nvPr/>
        </p:nvSpPr>
        <p:spPr>
          <a:xfrm>
            <a:off x="804038" y="4342874"/>
            <a:ext cx="2714644" cy="523220"/>
          </a:xfrm>
          <a:prstGeom prst="rect">
            <a:avLst/>
          </a:prstGeom>
          <a:noFill/>
        </p:spPr>
        <p:txBody>
          <a:bodyPr wrap="square" rtlCol="0">
            <a:spAutoFit/>
          </a:bodyPr>
          <a:lstStyle/>
          <a:p>
            <a:r>
              <a:rPr lang="es-CL" sz="1400" b="1" smtClean="0">
                <a:latin typeface="Cambria" pitchFamily="18" charset="0"/>
              </a:rPr>
              <a:t>MARCO DE CALIDAD PARA  </a:t>
            </a:r>
          </a:p>
          <a:p>
            <a:r>
              <a:rPr lang="es-CL" sz="1400" b="1" smtClean="0">
                <a:latin typeface="Cambria" pitchFamily="18" charset="0"/>
              </a:rPr>
              <a:t>FORMACIÓN DE OFICIOS</a:t>
            </a:r>
            <a:endParaRPr lang="es-CL" sz="1400" b="1">
              <a:latin typeface="Cambria" pitchFamily="18" charset="0"/>
            </a:endParaRPr>
          </a:p>
        </p:txBody>
      </p:sp>
      <p:sp>
        <p:nvSpPr>
          <p:cNvPr id="41" name="40 CuadroTexto"/>
          <p:cNvSpPr txBox="1"/>
          <p:nvPr/>
        </p:nvSpPr>
        <p:spPr>
          <a:xfrm>
            <a:off x="791326" y="2808242"/>
            <a:ext cx="1660583" cy="523220"/>
          </a:xfrm>
          <a:prstGeom prst="rect">
            <a:avLst/>
          </a:prstGeom>
          <a:noFill/>
        </p:spPr>
        <p:txBody>
          <a:bodyPr wrap="none" rtlCol="0">
            <a:spAutoFit/>
          </a:bodyPr>
          <a:lstStyle/>
          <a:p>
            <a:r>
              <a:rPr lang="es-CL" sz="1400" b="1" smtClean="0">
                <a:latin typeface="Cambria" pitchFamily="18" charset="0"/>
              </a:rPr>
              <a:t>PAQUETES PARA </a:t>
            </a:r>
          </a:p>
          <a:p>
            <a:r>
              <a:rPr lang="es-CL" sz="1400" b="1" smtClean="0">
                <a:latin typeface="Cambria" pitchFamily="18" charset="0"/>
              </a:rPr>
              <a:t>ENTRENAMIENTO</a:t>
            </a:r>
            <a:endParaRPr lang="es-CL" sz="1400" b="1">
              <a:latin typeface="Cambria" pitchFamily="18" charset="0"/>
            </a:endParaRPr>
          </a:p>
        </p:txBody>
      </p:sp>
      <p:sp>
        <p:nvSpPr>
          <p:cNvPr id="42" name="41 CuadroTexto"/>
          <p:cNvSpPr txBox="1"/>
          <p:nvPr/>
        </p:nvSpPr>
        <p:spPr>
          <a:xfrm>
            <a:off x="804038" y="3553667"/>
            <a:ext cx="2071702" cy="738664"/>
          </a:xfrm>
          <a:prstGeom prst="rect">
            <a:avLst/>
          </a:prstGeom>
          <a:noFill/>
        </p:spPr>
        <p:txBody>
          <a:bodyPr wrap="square" rtlCol="0">
            <a:spAutoFit/>
          </a:bodyPr>
          <a:lstStyle/>
          <a:p>
            <a:r>
              <a:rPr lang="es-CL" sz="1400" b="1" smtClean="0">
                <a:latin typeface="Cambria" pitchFamily="18" charset="0"/>
              </a:rPr>
              <a:t>MARCO DE CALIDAD PARA LA FORMACIÓN DE INSTRUCTORES</a:t>
            </a:r>
          </a:p>
        </p:txBody>
      </p:sp>
      <p:sp>
        <p:nvSpPr>
          <p:cNvPr id="43" name="42 Elipse">
            <a:hlinkClick r:id="rId2" action="ppaction://hlinksldjump"/>
          </p:cNvPr>
          <p:cNvSpPr/>
          <p:nvPr/>
        </p:nvSpPr>
        <p:spPr>
          <a:xfrm>
            <a:off x="518286" y="3645074"/>
            <a:ext cx="267250" cy="248748"/>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s-CL" sz="1400" b="1" smtClean="0">
                <a:latin typeface="Cambria" pitchFamily="18" charset="0"/>
              </a:rPr>
              <a:t>4</a:t>
            </a:r>
            <a:endParaRPr lang="es-CL" sz="1400" b="1">
              <a:latin typeface="Cambria" pitchFamily="18" charset="0"/>
            </a:endParaRPr>
          </a:p>
        </p:txBody>
      </p:sp>
      <p:sp>
        <p:nvSpPr>
          <p:cNvPr id="44" name="43 Elipse">
            <a:hlinkClick r:id="rId3" action="ppaction://hlinksldjump"/>
          </p:cNvPr>
          <p:cNvSpPr/>
          <p:nvPr/>
        </p:nvSpPr>
        <p:spPr>
          <a:xfrm>
            <a:off x="518286" y="2736804"/>
            <a:ext cx="267250" cy="248748"/>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s-CL" sz="1400" b="1" smtClean="0">
                <a:latin typeface="Cambria" pitchFamily="18" charset="0"/>
              </a:rPr>
              <a:t>3</a:t>
            </a:r>
            <a:endParaRPr lang="es-CL" sz="1400" b="1">
              <a:latin typeface="Cambria" pitchFamily="18" charset="0"/>
            </a:endParaRPr>
          </a:p>
        </p:txBody>
      </p:sp>
      <p:sp>
        <p:nvSpPr>
          <p:cNvPr id="45" name="44 Elipse">
            <a:hlinkClick r:id="rId2" action="ppaction://hlinksldjump"/>
          </p:cNvPr>
          <p:cNvSpPr/>
          <p:nvPr/>
        </p:nvSpPr>
        <p:spPr>
          <a:xfrm>
            <a:off x="518286" y="4461466"/>
            <a:ext cx="267250" cy="248748"/>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s-CL" sz="1400" b="1" smtClean="0">
                <a:latin typeface="Cambria" pitchFamily="18" charset="0"/>
              </a:rPr>
              <a:t>5</a:t>
            </a:r>
            <a:endParaRPr lang="es-CL" sz="1400" b="1">
              <a:latin typeface="Cambria" pitchFamily="18" charset="0"/>
            </a:endParaRPr>
          </a:p>
        </p:txBody>
      </p:sp>
      <p:cxnSp>
        <p:nvCxnSpPr>
          <p:cNvPr id="46" name="45 Conector recto de flecha"/>
          <p:cNvCxnSpPr/>
          <p:nvPr/>
        </p:nvCxnSpPr>
        <p:spPr>
          <a:xfrm rot="10800000">
            <a:off x="2732865" y="1912392"/>
            <a:ext cx="785818" cy="1590"/>
          </a:xfrm>
          <a:prstGeom prst="straightConnector1">
            <a:avLst/>
          </a:prstGeom>
          <a:ln>
            <a:prstDash val="sysDot"/>
            <a:tailEnd type="arrow"/>
          </a:ln>
        </p:spPr>
        <p:style>
          <a:lnRef idx="3">
            <a:schemeClr val="accent6"/>
          </a:lnRef>
          <a:fillRef idx="0">
            <a:schemeClr val="accent6"/>
          </a:fillRef>
          <a:effectRef idx="2">
            <a:schemeClr val="accent6"/>
          </a:effectRef>
          <a:fontRef idx="minor">
            <a:schemeClr val="tx1"/>
          </a:fontRef>
        </p:style>
      </p:cxnSp>
      <p:sp>
        <p:nvSpPr>
          <p:cNvPr id="47" name="46 CuadroTexto"/>
          <p:cNvSpPr txBox="1"/>
          <p:nvPr/>
        </p:nvSpPr>
        <p:spPr>
          <a:xfrm>
            <a:off x="803096" y="1635056"/>
            <a:ext cx="1714512" cy="523220"/>
          </a:xfrm>
          <a:prstGeom prst="rect">
            <a:avLst/>
          </a:prstGeom>
          <a:noFill/>
        </p:spPr>
        <p:txBody>
          <a:bodyPr wrap="square" rtlCol="0">
            <a:spAutoFit/>
          </a:bodyPr>
          <a:lstStyle/>
          <a:p>
            <a:pPr algn="ctr"/>
            <a:r>
              <a:rPr lang="es-CL" sz="1400" b="1" smtClean="0">
                <a:latin typeface="Cambria" pitchFamily="18" charset="0"/>
              </a:rPr>
              <a:t>FORMACIÓN Y ENTRENAMIENTO</a:t>
            </a:r>
            <a:endParaRPr lang="es-CL" sz="1400" b="1">
              <a:latin typeface="Cambria" pitchFamily="18" charset="0"/>
            </a:endParaRPr>
          </a:p>
        </p:txBody>
      </p:sp>
      <p:sp>
        <p:nvSpPr>
          <p:cNvPr id="48" name="47 CuadroTexto"/>
          <p:cNvSpPr txBox="1"/>
          <p:nvPr/>
        </p:nvSpPr>
        <p:spPr>
          <a:xfrm>
            <a:off x="6496122" y="1779859"/>
            <a:ext cx="2036318" cy="307777"/>
          </a:xfrm>
          <a:prstGeom prst="rect">
            <a:avLst/>
          </a:prstGeom>
          <a:noFill/>
        </p:spPr>
        <p:txBody>
          <a:bodyPr wrap="square" rtlCol="0">
            <a:spAutoFit/>
          </a:bodyPr>
          <a:lstStyle/>
          <a:p>
            <a:r>
              <a:rPr lang="es-CL" sz="1400" b="1" smtClean="0">
                <a:latin typeface="Cambria" pitchFamily="18" charset="0"/>
              </a:rPr>
              <a:t>EMPRESAS/TRABAJO</a:t>
            </a:r>
            <a:endParaRPr lang="es-CL" sz="1400" b="1">
              <a:latin typeface="Cambria" pitchFamily="18" charset="0"/>
            </a:endParaRPr>
          </a:p>
        </p:txBody>
      </p:sp>
      <p:sp>
        <p:nvSpPr>
          <p:cNvPr id="49" name="48 Abrir llave"/>
          <p:cNvSpPr/>
          <p:nvPr/>
        </p:nvSpPr>
        <p:spPr>
          <a:xfrm rot="10800000">
            <a:off x="5391060" y="2342610"/>
            <a:ext cx="413638" cy="3571899"/>
          </a:xfrm>
          <a:prstGeom prst="leftBrace">
            <a:avLst/>
          </a:prstGeom>
          <a:ln>
            <a:solidFill>
              <a:schemeClr val="bg1">
                <a:lumMod val="65000"/>
                <a:alpha val="36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sz="1400">
              <a:latin typeface="Cambria" pitchFamily="18" charset="0"/>
            </a:endParaRPr>
          </a:p>
        </p:txBody>
      </p:sp>
      <p:sp>
        <p:nvSpPr>
          <p:cNvPr id="50" name="49 Elipse">
            <a:hlinkClick r:id="rId3" action="ppaction://hlinksldjump"/>
          </p:cNvPr>
          <p:cNvSpPr/>
          <p:nvPr/>
        </p:nvSpPr>
        <p:spPr>
          <a:xfrm>
            <a:off x="3732996" y="1556792"/>
            <a:ext cx="267250" cy="248748"/>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s-CL" sz="1400" b="1" smtClean="0">
                <a:latin typeface="Cambria" pitchFamily="18" charset="0"/>
              </a:rPr>
              <a:t>1</a:t>
            </a:r>
          </a:p>
        </p:txBody>
      </p:sp>
      <p:sp>
        <p:nvSpPr>
          <p:cNvPr id="51" name="50 Elipse">
            <a:hlinkClick r:id="rId2" action="ppaction://hlinksldjump"/>
          </p:cNvPr>
          <p:cNvSpPr/>
          <p:nvPr/>
        </p:nvSpPr>
        <p:spPr>
          <a:xfrm>
            <a:off x="3232930" y="2485486"/>
            <a:ext cx="267250" cy="24874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1400" b="1" smtClean="0">
                <a:latin typeface="Cambria" pitchFamily="18" charset="0"/>
              </a:rPr>
              <a:t>2</a:t>
            </a:r>
          </a:p>
        </p:txBody>
      </p:sp>
      <p:sp>
        <p:nvSpPr>
          <p:cNvPr id="52" name="51 Elipse">
            <a:hlinkClick r:id="rId4" action="ppaction://hlinksldjump"/>
          </p:cNvPr>
          <p:cNvSpPr/>
          <p:nvPr/>
        </p:nvSpPr>
        <p:spPr>
          <a:xfrm>
            <a:off x="7225492" y="2736804"/>
            <a:ext cx="267250" cy="24874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L" sz="1400" b="1" smtClean="0">
                <a:latin typeface="Cambria" pitchFamily="18" charset="0"/>
              </a:rPr>
              <a:t>6</a:t>
            </a:r>
          </a:p>
        </p:txBody>
      </p:sp>
      <p:sp>
        <p:nvSpPr>
          <p:cNvPr id="53" name="52 CuadroTexto"/>
          <p:cNvSpPr txBox="1"/>
          <p:nvPr/>
        </p:nvSpPr>
        <p:spPr>
          <a:xfrm rot="20087584">
            <a:off x="5552703" y="5471117"/>
            <a:ext cx="2443234" cy="369332"/>
          </a:xfrm>
          <a:prstGeom prst="rect">
            <a:avLst/>
          </a:prstGeom>
          <a:noFill/>
        </p:spPr>
        <p:txBody>
          <a:bodyPr wrap="square" rtlCol="0">
            <a:spAutoFit/>
          </a:bodyPr>
          <a:lstStyle/>
          <a:p>
            <a:pPr algn="ctr"/>
            <a:r>
              <a:rPr lang="es-CL" smtClean="0">
                <a:latin typeface="Cambria" pitchFamily="18" charset="0"/>
              </a:rPr>
              <a:t>Homologa</a:t>
            </a:r>
            <a:endParaRPr lang="es-CL">
              <a:latin typeface="Cambria" pitchFamily="18" charset="0"/>
            </a:endParaRPr>
          </a:p>
        </p:txBody>
      </p:sp>
      <p:sp>
        <p:nvSpPr>
          <p:cNvPr id="54" name="53 CuadroTexto"/>
          <p:cNvSpPr txBox="1"/>
          <p:nvPr/>
        </p:nvSpPr>
        <p:spPr>
          <a:xfrm rot="2235870">
            <a:off x="1244966" y="5394424"/>
            <a:ext cx="2632507" cy="646331"/>
          </a:xfrm>
          <a:prstGeom prst="rect">
            <a:avLst/>
          </a:prstGeom>
          <a:noFill/>
        </p:spPr>
        <p:txBody>
          <a:bodyPr wrap="square" rtlCol="0">
            <a:spAutoFit/>
          </a:bodyPr>
          <a:lstStyle/>
          <a:p>
            <a:pPr algn="ctr"/>
            <a:r>
              <a:rPr lang="es-CL" err="1" smtClean="0">
                <a:latin typeface="Cambria" pitchFamily="18" charset="0"/>
              </a:rPr>
              <a:t>Empleable/</a:t>
            </a:r>
          </a:p>
          <a:p>
            <a:pPr algn="ctr"/>
            <a:r>
              <a:rPr lang="es-CL" smtClean="0">
                <a:latin typeface="Cambria" pitchFamily="18" charset="0"/>
              </a:rPr>
              <a:t>pre-certificación</a:t>
            </a:r>
            <a:endParaRPr lang="es-CL">
              <a:latin typeface="Cambria" pitchFamily="18" charset="0"/>
            </a:endParaRPr>
          </a:p>
        </p:txBody>
      </p:sp>
      <p:sp>
        <p:nvSpPr>
          <p:cNvPr id="55" name="54 CuadroTexto"/>
          <p:cNvSpPr txBox="1"/>
          <p:nvPr/>
        </p:nvSpPr>
        <p:spPr>
          <a:xfrm>
            <a:off x="6090450" y="3699932"/>
            <a:ext cx="508473" cy="307777"/>
          </a:xfrm>
          <a:prstGeom prst="rect">
            <a:avLst/>
          </a:prstGeom>
          <a:noFill/>
          <a:ln>
            <a:solidFill>
              <a:schemeClr val="accent1">
                <a:shade val="95000"/>
                <a:satMod val="105000"/>
              </a:schemeClr>
            </a:solidFill>
          </a:ln>
          <a:effectLst>
            <a:outerShdw blurRad="50800" dist="38100" dir="2700000" algn="tl" rotWithShape="0">
              <a:prstClr val="black">
                <a:alpha val="40000"/>
              </a:prstClr>
            </a:outerShdw>
          </a:effectLst>
        </p:spPr>
        <p:txBody>
          <a:bodyPr wrap="none" rtlCol="0">
            <a:spAutoFit/>
          </a:bodyPr>
          <a:lstStyle/>
          <a:p>
            <a:r>
              <a:rPr lang="es-CL" sz="1400" b="1" smtClean="0">
                <a:latin typeface="Cambria" pitchFamily="18" charset="0"/>
              </a:rPr>
              <a:t>UCL</a:t>
            </a:r>
            <a:endParaRPr lang="es-CL" sz="1400" b="1">
              <a:latin typeface="Cambria" pitchFamily="18" charset="0"/>
            </a:endParaRPr>
          </a:p>
        </p:txBody>
      </p:sp>
      <p:sp>
        <p:nvSpPr>
          <p:cNvPr id="56" name="55 CuadroTexto"/>
          <p:cNvSpPr txBox="1"/>
          <p:nvPr/>
        </p:nvSpPr>
        <p:spPr>
          <a:xfrm>
            <a:off x="6590516" y="3699932"/>
            <a:ext cx="508473" cy="307777"/>
          </a:xfrm>
          <a:prstGeom prst="rect">
            <a:avLst/>
          </a:prstGeom>
          <a:noFill/>
          <a:ln>
            <a:solidFill>
              <a:schemeClr val="accent1">
                <a:shade val="95000"/>
                <a:satMod val="105000"/>
              </a:schemeClr>
            </a:solidFill>
          </a:ln>
          <a:effectLst>
            <a:outerShdw blurRad="50800" dist="38100" dir="2700000" algn="tl" rotWithShape="0">
              <a:prstClr val="black">
                <a:alpha val="40000"/>
              </a:prstClr>
            </a:outerShdw>
          </a:effectLst>
        </p:spPr>
        <p:txBody>
          <a:bodyPr wrap="none" rtlCol="0">
            <a:spAutoFit/>
          </a:bodyPr>
          <a:lstStyle/>
          <a:p>
            <a:r>
              <a:rPr lang="es-CL" sz="1400" b="1" smtClean="0">
                <a:latin typeface="Cambria" pitchFamily="18" charset="0"/>
              </a:rPr>
              <a:t>UCL</a:t>
            </a:r>
            <a:endParaRPr lang="es-CL" sz="1400" b="1">
              <a:latin typeface="Cambria" pitchFamily="18" charset="0"/>
            </a:endParaRPr>
          </a:p>
        </p:txBody>
      </p:sp>
    </p:spTree>
    <p:extLst>
      <p:ext uri="{BB962C8B-B14F-4D97-AF65-F5344CB8AC3E}">
        <p14:creationId xmlns:p14="http://schemas.microsoft.com/office/powerpoint/2010/main" val="4208727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ox(in)">
                                      <p:cBhvr>
                                        <p:cTn id="7" dur="500"/>
                                        <p:tgtEl>
                                          <p:spTgt spid="5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ox(in)">
                                      <p:cBhvr>
                                        <p:cTn id="10" dur="500"/>
                                        <p:tgtEl>
                                          <p:spTgt spid="30"/>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ox(in)">
                                      <p:cBhvr>
                                        <p:cTn id="15" dur="500"/>
                                        <p:tgtEl>
                                          <p:spTgt spid="46"/>
                                        </p:tgtEl>
                                      </p:cBhvr>
                                    </p:animEffect>
                                  </p:childTnLst>
                                </p:cTn>
                              </p:par>
                              <p:par>
                                <p:cTn id="16" presetID="4" presetClass="entr" presetSubtype="16"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box(in)">
                                      <p:cBhvr>
                                        <p:cTn id="18" dur="500"/>
                                        <p:tgtEl>
                                          <p:spTgt spid="39"/>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ox(in)">
                                      <p:cBhvr>
                                        <p:cTn id="23" dur="500"/>
                                        <p:tgtEl>
                                          <p:spTgt spid="5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ox(in)">
                                      <p:cBhvr>
                                        <p:cTn id="26" dur="500"/>
                                        <p:tgtEl>
                                          <p:spTgt spid="32"/>
                                        </p:tgtEl>
                                      </p:cBhvr>
                                    </p:animEffect>
                                  </p:childTnLst>
                                </p:cTn>
                              </p:par>
                            </p:childTnLst>
                          </p:cTn>
                        </p:par>
                      </p:childTnLst>
                    </p:cTn>
                  </p:par>
                  <p:par>
                    <p:cTn id="27" fill="hold" nodeType="clickPar">
                      <p:stCondLst>
                        <p:cond delay="indefinite"/>
                      </p:stCondLst>
                      <p:childTnLst>
                        <p:par>
                          <p:cTn id="28" fill="hold" nodeType="after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ox(in)">
                                      <p:cBhvr>
                                        <p:cTn id="31" dur="500"/>
                                        <p:tgtEl>
                                          <p:spTgt spid="36"/>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ox(in)">
                                      <p:cBhvr>
                                        <p:cTn id="34" dur="500"/>
                                        <p:tgtEl>
                                          <p:spTgt spid="33"/>
                                        </p:tgtEl>
                                      </p:cBhvr>
                                    </p:animEffect>
                                  </p:childTnLst>
                                </p:cTn>
                              </p:par>
                            </p:childTnLst>
                          </p:cTn>
                        </p:par>
                      </p:childTnLst>
                    </p:cTn>
                  </p:par>
                  <p:par>
                    <p:cTn id="35" fill="hold" nodeType="clickPar">
                      <p:stCondLst>
                        <p:cond delay="indefinite"/>
                      </p:stCondLst>
                      <p:childTnLst>
                        <p:par>
                          <p:cTn id="36" fill="hold" nodeType="after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ox(in)">
                                      <p:cBhvr>
                                        <p:cTn id="39" dur="500"/>
                                        <p:tgtEl>
                                          <p:spTgt spid="37"/>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ox(in)">
                                      <p:cBhvr>
                                        <p:cTn id="42" dur="500"/>
                                        <p:tgtEl>
                                          <p:spTgt spid="34"/>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ox(in)">
                                      <p:cBhvr>
                                        <p:cTn id="47" dur="500"/>
                                        <p:tgtEl>
                                          <p:spTgt spid="38"/>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box(in)">
                                      <p:cBhvr>
                                        <p:cTn id="50" dur="500"/>
                                        <p:tgtEl>
                                          <p:spTgt spid="35"/>
                                        </p:tgtEl>
                                      </p:cBhvr>
                                    </p:animEffect>
                                  </p:childTnLst>
                                </p:cTn>
                              </p:par>
                            </p:childTnLst>
                          </p:cTn>
                        </p:par>
                      </p:childTnLst>
                    </p:cTn>
                  </p:par>
                  <p:par>
                    <p:cTn id="51" fill="hold" nodeType="clickPar">
                      <p:stCondLst>
                        <p:cond delay="indefinite"/>
                      </p:stCondLst>
                      <p:childTnLst>
                        <p:par>
                          <p:cTn id="52" fill="hold" nodeType="after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ox(in)">
                                      <p:cBhvr>
                                        <p:cTn id="55" dur="500"/>
                                        <p:tgtEl>
                                          <p:spTgt spid="44"/>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ox(in)">
                                      <p:cBhvr>
                                        <p:cTn id="58" dur="500"/>
                                        <p:tgtEl>
                                          <p:spTgt spid="41"/>
                                        </p:tgtEl>
                                      </p:cBhvr>
                                    </p:animEffect>
                                  </p:childTnLst>
                                </p:cTn>
                              </p:par>
                            </p:childTnLst>
                          </p:cTn>
                        </p:par>
                      </p:childTnLst>
                    </p:cTn>
                  </p:par>
                  <p:par>
                    <p:cTn id="59" fill="hold" nodeType="clickPar">
                      <p:stCondLst>
                        <p:cond delay="indefinite"/>
                      </p:stCondLst>
                      <p:childTnLst>
                        <p:par>
                          <p:cTn id="60" fill="hold" nodeType="afterGroup">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ox(in)">
                                      <p:cBhvr>
                                        <p:cTn id="63" dur="500"/>
                                        <p:tgtEl>
                                          <p:spTgt spid="43"/>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box(in)">
                                      <p:cBhvr>
                                        <p:cTn id="66" dur="500"/>
                                        <p:tgtEl>
                                          <p:spTgt spid="42"/>
                                        </p:tgtEl>
                                      </p:cBhvr>
                                    </p:animEffect>
                                  </p:childTnLst>
                                </p:cTn>
                              </p:par>
                            </p:childTnLst>
                          </p:cTn>
                        </p:par>
                      </p:childTnLst>
                    </p:cTn>
                  </p:par>
                  <p:par>
                    <p:cTn id="67" fill="hold" nodeType="clickPar">
                      <p:stCondLst>
                        <p:cond delay="indefinite"/>
                      </p:stCondLst>
                      <p:childTnLst>
                        <p:par>
                          <p:cTn id="68" fill="hold" nodeType="afterGroup">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box(in)">
                                      <p:cBhvr>
                                        <p:cTn id="71" dur="500"/>
                                        <p:tgtEl>
                                          <p:spTgt spid="45"/>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box(in)">
                                      <p:cBhvr>
                                        <p:cTn id="74" dur="500"/>
                                        <p:tgtEl>
                                          <p:spTgt spid="40"/>
                                        </p:tgtEl>
                                      </p:cBhvr>
                                    </p:animEffect>
                                  </p:childTnLst>
                                </p:cTn>
                              </p:par>
                            </p:childTnLst>
                          </p:cTn>
                        </p:par>
                      </p:childTnLst>
                    </p:cTn>
                  </p:par>
                  <p:par>
                    <p:cTn id="75" fill="hold" nodeType="clickPar">
                      <p:stCondLst>
                        <p:cond delay="indefinite"/>
                      </p:stCondLst>
                      <p:childTnLst>
                        <p:par>
                          <p:cTn id="76" fill="hold" nodeType="afterGroup">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ox(in)">
                                      <p:cBhvr>
                                        <p:cTn id="79" dur="500"/>
                                        <p:tgtEl>
                                          <p:spTgt spid="27"/>
                                        </p:tgtEl>
                                      </p:cBhvr>
                                    </p:animEffect>
                                  </p:childTnLst>
                                </p:cTn>
                              </p:par>
                            </p:childTnLst>
                          </p:cTn>
                        </p:par>
                      </p:childTnLst>
                    </p:cTn>
                  </p:par>
                  <p:par>
                    <p:cTn id="80" fill="hold" nodeType="clickPar">
                      <p:stCondLst>
                        <p:cond delay="indefinite"/>
                      </p:stCondLst>
                      <p:childTnLst>
                        <p:par>
                          <p:cTn id="81" fill="hold" nodeType="afterGroup">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box(in)">
                                      <p:cBhvr>
                                        <p:cTn id="84" dur="500"/>
                                        <p:tgtEl>
                                          <p:spTgt spid="56"/>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ox(in)">
                                      <p:cBhvr>
                                        <p:cTn id="87" dur="500"/>
                                        <p:tgtEl>
                                          <p:spTgt spid="28"/>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box(in)">
                                      <p:cBhvr>
                                        <p:cTn id="90" dur="500"/>
                                        <p:tgtEl>
                                          <p:spTgt spid="29"/>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box(in)">
                                      <p:cBhvr>
                                        <p:cTn id="93" dur="500"/>
                                        <p:tgtEl>
                                          <p:spTgt spid="55"/>
                                        </p:tgtEl>
                                      </p:cBhvr>
                                    </p:animEffect>
                                  </p:childTnLst>
                                </p:cTn>
                              </p:par>
                            </p:childTnLst>
                          </p:cTn>
                        </p:par>
                      </p:childTnLst>
                    </p:cTn>
                  </p:par>
                  <p:par>
                    <p:cTn id="94" fill="hold" nodeType="clickPar">
                      <p:stCondLst>
                        <p:cond delay="indefinite"/>
                      </p:stCondLst>
                      <p:childTnLst>
                        <p:par>
                          <p:cTn id="95" fill="hold" nodeType="afterGroup">
                            <p:stCondLst>
                              <p:cond delay="0"/>
                            </p:stCondLst>
                            <p:childTnLst>
                              <p:par>
                                <p:cTn id="96" presetID="4" presetClass="entr" presetSubtype="16" fill="hold" grpId="0"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box(in)">
                                      <p:cBhvr>
                                        <p:cTn id="98" dur="500"/>
                                        <p:tgtEl>
                                          <p:spTgt spid="52"/>
                                        </p:tgtEl>
                                      </p:cBhvr>
                                    </p:animEffect>
                                  </p:childTnLst>
                                </p:cTn>
                              </p:par>
                            </p:childTnLst>
                          </p:cTn>
                        </p:par>
                      </p:childTnLst>
                    </p:cTn>
                  </p:par>
                  <p:par>
                    <p:cTn id="99" fill="hold" nodeType="clickPar">
                      <p:stCondLst>
                        <p:cond delay="indefinite"/>
                      </p:stCondLst>
                      <p:childTnLst>
                        <p:par>
                          <p:cTn id="100" fill="hold" nodeType="afterGroup">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box(in)">
                                      <p:cBhvr>
                                        <p:cTn id="10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1"/>
      <p:bldP spid="29" grpId="2"/>
      <p:bldP spid="30" grpId="3"/>
      <p:bldP spid="31" grpId="4"/>
      <p:bldP spid="32" grpId="5"/>
      <p:bldP spid="33" grpId="6"/>
      <p:bldP spid="34" grpId="7"/>
      <p:bldP spid="35" grpId="8"/>
      <p:bldP spid="36" grpId="9"/>
      <p:bldP spid="37" grpId="10"/>
      <p:bldP spid="38" grpId="11"/>
      <p:bldP spid="40" grpId="12"/>
      <p:bldP spid="41" grpId="13"/>
      <p:bldP spid="42" grpId="14"/>
      <p:bldP spid="43" grpId="15"/>
      <p:bldP spid="44" grpId="16"/>
      <p:bldP spid="45" grpId="17"/>
      <p:bldP spid="50" grpId="18"/>
      <p:bldP spid="51" grpId="19"/>
      <p:bldP spid="52" grpId="20"/>
      <p:bldP spid="55" grpId="21"/>
      <p:bldP spid="56" grpId="22"/>
    </p:bldLst>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Imagen 8"/>
          <p:cNvPicPr>
            <a:picLocks noChangeAspect="1"/>
          </p:cNvPicPr>
          <p:nvPr/>
        </p:nvPicPr>
        <p:blipFill>
          <a:blip r:embed="rId3"/>
          <a:stretch>
            <a:fillRect/>
          </a:stretch>
        </p:blipFill>
        <p:spPr>
          <a:xfrm>
            <a:off x="6592859" y="3501007"/>
            <a:ext cx="2138471" cy="2981155"/>
          </a:xfrm>
          <a:prstGeom prst="rect">
            <a:avLst/>
          </a:prstGeom>
        </p:spPr>
      </p:pic>
      <p:pic>
        <p:nvPicPr>
          <p:cNvPr id="8" name="Imagen 7"/>
          <p:cNvPicPr>
            <a:picLocks noChangeAspect="1"/>
          </p:cNvPicPr>
          <p:nvPr/>
        </p:nvPicPr>
        <p:blipFill>
          <a:blip r:embed="rId4"/>
          <a:stretch>
            <a:fillRect/>
          </a:stretch>
        </p:blipFill>
        <p:spPr>
          <a:xfrm>
            <a:off x="2396899" y="3800440"/>
            <a:ext cx="2319117" cy="3012936"/>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1484784"/>
            <a:ext cx="2253235" cy="2913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stretch>
            <a:fillRect/>
          </a:stretch>
        </p:blipFill>
        <p:spPr bwMode="auto">
          <a:xfrm>
            <a:off x="6588224" y="116632"/>
            <a:ext cx="2143107" cy="2714644"/>
          </a:xfrm>
          <a:prstGeom prst="rect">
            <a:avLst/>
          </a:prstGeom>
        </p:spPr>
        <p:style>
          <a:lnRef idx="0">
            <a:schemeClr val="dk1"/>
          </a:lnRef>
          <a:fillRef idx="3">
            <a:schemeClr val="dk1"/>
          </a:fillRef>
          <a:effectRef idx="3">
            <a:schemeClr val="dk1"/>
          </a:effectRef>
          <a:fontRef idx="minor">
            <a:schemeClr val="lt1"/>
          </a:fontRef>
        </p:style>
      </p:pic>
      <p:pic>
        <p:nvPicPr>
          <p:cNvPr id="4" name="Picture 2"/>
          <p:cNvPicPr>
            <a:picLocks noChangeAspect="1" noChangeArrowheads="1"/>
          </p:cNvPicPr>
          <p:nvPr/>
        </p:nvPicPr>
        <p:blipFill>
          <a:blip r:embed="rId7"/>
          <a:stretch>
            <a:fillRect/>
          </a:stretch>
        </p:blipFill>
        <p:spPr bwMode="auto">
          <a:xfrm>
            <a:off x="2532144" y="116632"/>
            <a:ext cx="2183872" cy="2823746"/>
          </a:xfrm>
          <a:prstGeom prst="rect">
            <a:avLst/>
          </a:prstGeom>
        </p:spPr>
        <p:style>
          <a:lnRef idx="0">
            <a:schemeClr val="dk1"/>
          </a:lnRef>
          <a:fillRef idx="3">
            <a:schemeClr val="dk1"/>
          </a:fillRef>
          <a:effectRef idx="3">
            <a:schemeClr val="dk1"/>
          </a:effectRef>
          <a:fontRef idx="minor">
            <a:schemeClr val="lt1"/>
          </a:fontRef>
        </p:style>
      </p:pic>
      <p:graphicFrame>
        <p:nvGraphicFramePr>
          <p:cNvPr id="6" name="5 Diagrama"/>
          <p:cNvGraphicFramePr/>
          <p:nvPr>
            <p:extLst>
              <p:ext uri="{D42A27DB-BD31-4B8C-83A1-F6EECF244321}">
                <p14:modId xmlns:p14="http://schemas.microsoft.com/office/powerpoint/2010/main" val="1852894139"/>
              </p:ext>
            </p:extLst>
          </p:nvPr>
        </p:nvGraphicFramePr>
        <p:xfrm>
          <a:off x="1714447" y="1117200"/>
          <a:ext cx="5500759" cy="3740560"/>
        </p:xfrm>
        <a:graphic>
          <a:graphicData uri="http://schemas.openxmlformats.org/drawingml/2006/diagram">
            <dgm:relIds xmlns:dgm="http://schemas.openxmlformats.org/drawingml/2006/diagram" r:dm="rId9" r:lo="rId10" r:qs="rId11" r:cs="rId12"/>
          </a:graphicData>
        </a:graphic>
      </p:graphicFrame>
    </p:spTree>
    <p:extLst>
      <p:ext uri="{BB962C8B-B14F-4D97-AF65-F5344CB8AC3E}">
        <p14:creationId xmlns:p14="http://schemas.microsoft.com/office/powerpoint/2010/main" val="225803732"/>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1 Título"/>
          <p:cNvSpPr>
            <a:spLocks noGrp="1"/>
          </p:cNvSpPr>
          <p:nvPr>
            <p:ph type="ctrTitle" idx="4294967295"/>
          </p:nvPr>
        </p:nvSpPr>
        <p:spPr>
          <a:xfrm>
            <a:off x="899592" y="2924944"/>
            <a:ext cx="7608147" cy="1470025"/>
          </a:xfrm>
          <a:prstGeom prst="rect">
            <a:avLst/>
          </a:prstGeom>
        </p:spPr>
        <p:txBody>
          <a:bodyPr>
            <a:noAutofit/>
          </a:bodyPr>
          <a:lstStyle/>
          <a:p>
            <a:pPr marL="0" indent="0"/>
            <a:r>
              <a:rPr lang="es-CL" sz="2400" smtClean="0"/>
              <a:t>Un “mapa” de los requerimientos específicos para los perfiles ocupacionales críticos de la industria.</a:t>
            </a:r>
            <a:br>
              <a:rPr lang="es-CL" sz="2400" smtClean="0"/>
            </a:br>
            <a:br>
              <a:rPr lang="es-CL" sz="2400"/>
            </a:br>
            <a:r>
              <a:rPr lang="es-CL" sz="2400" smtClean="0"/>
              <a:t>Incorporó análisis comparado del marco de cualificaciones de Australia. Acuerdo de colaboración con </a:t>
            </a:r>
            <a:r>
              <a:rPr lang="es-CL" sz="2400" smtClean="0">
                <a:latin typeface="Cambria" pitchFamily="18" charset="0"/>
              </a:rPr>
              <a:t>Industry Skills Council de Minería (SkillsDMC). </a:t>
            </a:r>
            <a:br>
              <a:rPr lang="es-CL" sz="2400">
                <a:latin typeface="Cambria" pitchFamily="18" charset="0"/>
              </a:rPr>
            </a:br>
            <a:br>
              <a:rPr lang="es-CL" sz="2400">
                <a:latin typeface="Cambria" pitchFamily="18" charset="0"/>
              </a:rPr>
            </a:br>
            <a:r>
              <a:rPr lang="es-CL" sz="2400">
                <a:latin typeface="Cambria" pitchFamily="18" charset="0"/>
              </a:rPr>
              <a:t>Primera vez que en Chile el sector productivo elabora un MC con información específica para el mundo de educación y formación de recursos humanos.</a:t>
            </a:r>
            <a:br>
              <a:rPr lang="es-CL" sz="2400">
                <a:latin typeface="Cambria" pitchFamily="18" charset="0"/>
              </a:rPr>
            </a:br>
            <a:r>
              <a:rPr lang="es-CL" sz="2400" smtClean="0"/>
              <a:t> </a:t>
            </a:r>
            <a:endParaRPr lang="es-CL" sz="2400"/>
          </a:p>
        </p:txBody>
      </p:sp>
      <p:pic>
        <p:nvPicPr>
          <p:cNvPr id="5" name="Picture 3" descr="C:\Users\grojas\AppData\Local\Microsoft\Windows\Temporary Internet Files\Content.Outlook\W70A0HM5\logo3.png"/>
          <p:cNvPicPr>
            <a:picLocks noChangeAspect="1" noChangeArrowheads="1"/>
          </p:cNvPicPr>
          <p:nvPr/>
        </p:nvPicPr>
        <p:blipFill>
          <a:blip r:embed="rId2"/>
          <a:stretch>
            <a:fillRect/>
          </a:stretch>
        </p:blipFill>
        <p:spPr bwMode="auto">
          <a:xfrm>
            <a:off x="2071670" y="5996985"/>
            <a:ext cx="3159685" cy="861015"/>
          </a:xfrm>
          <a:prstGeom prst="rect">
            <a:avLst/>
          </a:prstGeom>
          <a:noFill/>
        </p:spPr>
      </p:pic>
      <p:sp>
        <p:nvSpPr>
          <p:cNvPr id="6" name="5 Rectángulo"/>
          <p:cNvSpPr/>
          <p:nvPr/>
        </p:nvSpPr>
        <p:spPr>
          <a:xfrm>
            <a:off x="433388" y="889556"/>
            <a:ext cx="8424892" cy="523220"/>
          </a:xfrm>
          <a:prstGeom prst="rect">
            <a:avLst/>
          </a:prstGeom>
          <a:noFill/>
        </p:spPr>
        <p:txBody>
          <a:bodyPr wrap="square" rtlCol="0">
            <a:spAutoFit/>
          </a:bodyPr>
          <a:lstStyle/>
          <a:p>
            <a:r>
              <a:rPr lang="es-CL" sz="2800" b="1" smtClean="0">
                <a:solidFill>
                  <a:schemeClr val="tx1"/>
                </a:solidFill>
                <a:latin typeface="Cambria" pitchFamily="18" charset="0"/>
                <a:ea typeface="MS PGothic" pitchFamily="34" charset="-128"/>
              </a:rPr>
              <a:t>MCM – </a:t>
            </a:r>
            <a:r>
              <a:rPr lang="es-CL" sz="2800" b="1" smtClean="0">
                <a:solidFill>
                  <a:srgbClr val="C00000"/>
                </a:solidFill>
                <a:latin typeface="Cambria" pitchFamily="18" charset="0"/>
                <a:ea typeface="MS PGothic" pitchFamily="34" charset="-128"/>
              </a:rPr>
              <a:t>Marco de Cualificaciones para la minería</a:t>
            </a:r>
            <a:endParaRPr lang="es-CL" sz="2800" b="1">
              <a:solidFill>
                <a:srgbClr val="C00000"/>
              </a:solidFill>
              <a:latin typeface="Cambria" pitchFamily="18" charset="0"/>
              <a:ea typeface="MS PGothic" pitchFamily="34" charset="-128"/>
            </a:endParaRPr>
          </a:p>
        </p:txBody>
      </p:sp>
    </p:spTree>
    <p:extLst>
      <p:ext uri="{BB962C8B-B14F-4D97-AF65-F5344CB8AC3E}">
        <p14:creationId xmlns:p14="http://schemas.microsoft.com/office/powerpoint/2010/main" val="20979198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8130" name="Picture 2" descr="Imagen foto_00000001"/>
          <p:cNvPicPr>
            <a:picLocks noChangeAspect="1" noChangeArrowheads="1"/>
          </p:cNvPicPr>
          <p:nvPr/>
        </p:nvPicPr>
        <p:blipFill>
          <a:blip r:embed="rId2"/>
          <a:stretch>
            <a:fillRect/>
          </a:stretch>
        </p:blipFill>
        <p:spPr bwMode="auto">
          <a:xfrm>
            <a:off x="0" y="1988841"/>
            <a:ext cx="9144000" cy="3612840"/>
          </a:xfrm>
          <a:prstGeom prst="rect">
            <a:avLst/>
          </a:prstGeom>
          <a:noFill/>
        </p:spPr>
      </p:pic>
      <p:sp>
        <p:nvSpPr>
          <p:cNvPr id="3" name="2 Rectángulo"/>
          <p:cNvSpPr/>
          <p:nvPr/>
        </p:nvSpPr>
        <p:spPr>
          <a:xfrm>
            <a:off x="434975" y="692696"/>
            <a:ext cx="8424892" cy="954107"/>
          </a:xfrm>
          <a:prstGeom prst="rect">
            <a:avLst/>
          </a:prstGeom>
          <a:noFill/>
        </p:spPr>
        <p:txBody>
          <a:bodyPr wrap="square" rtlCol="0">
            <a:spAutoFit/>
          </a:bodyPr>
          <a:lstStyle/>
          <a:p>
            <a:r>
              <a:rPr lang="es-CL" sz="2800" b="1" smtClean="0">
                <a:solidFill>
                  <a:srgbClr val="C00000"/>
                </a:solidFill>
                <a:latin typeface="Cambria" pitchFamily="18" charset="0"/>
              </a:rPr>
              <a:t>Etapas de construcción del Marco de Cualificaciones de la Minería</a:t>
            </a:r>
            <a:endParaRPr lang="es-CL" sz="2800" b="1">
              <a:solidFill>
                <a:srgbClr val="C00000"/>
              </a:solidFill>
              <a:latin typeface="Cambria" pitchFamily="18" charset="0"/>
              <a:ea typeface="MS PGothic" pitchFamily="34" charset="-128"/>
            </a:endParaRPr>
          </a:p>
        </p:txBody>
      </p:sp>
    </p:spTree>
    <p:extLst>
      <p:ext uri="{BB962C8B-B14F-4D97-AF65-F5344CB8AC3E}">
        <p14:creationId xmlns:p14="http://schemas.microsoft.com/office/powerpoint/2010/main" val="1244182864"/>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194" name="Picture 2"/>
          <p:cNvPicPr>
            <a:picLocks noChangeAspect="1" noChangeArrowheads="1"/>
          </p:cNvPicPr>
          <p:nvPr/>
        </p:nvPicPr>
        <p:blipFill>
          <a:blip r:embed="rId3"/>
          <a:srcRect l="33640" t="11718" r="30514" b="11133"/>
          <a:stretch>
            <a:fillRect/>
          </a:stretch>
        </p:blipFill>
        <p:spPr bwMode="auto">
          <a:xfrm>
            <a:off x="428596" y="500042"/>
            <a:ext cx="6000792" cy="5643602"/>
          </a:xfrm>
          <a:prstGeom prst="rect">
            <a:avLst/>
          </a:prstGeom>
          <a:ln>
            <a:noFill/>
          </a:ln>
          <a:effectLst>
            <a:outerShdw blurRad="292100" dist="139700" dir="2700000" algn="tl" rotWithShape="0">
              <a:srgbClr val="333333">
                <a:alpha val="65000"/>
              </a:srgbClr>
            </a:outerShdw>
          </a:effectLst>
        </p:spPr>
      </p:pic>
      <p:sp>
        <p:nvSpPr>
          <p:cNvPr id="15" name="14 CuadroTexto"/>
          <p:cNvSpPr txBox="1"/>
          <p:nvPr/>
        </p:nvSpPr>
        <p:spPr>
          <a:xfrm>
            <a:off x="6858016" y="525118"/>
            <a:ext cx="2357454" cy="5632311"/>
          </a:xfrm>
          <a:prstGeom prst="rect">
            <a:avLst/>
          </a:prstGeom>
          <a:noFill/>
        </p:spPr>
        <p:txBody>
          <a:bodyPr wrap="square" rtlCol="0">
            <a:spAutoFit/>
          </a:bodyPr>
          <a:lstStyle/>
          <a:p>
            <a:pPr marL="177800" indent="-177800">
              <a:buClr>
                <a:schemeClr val="tx2"/>
              </a:buClr>
              <a:buSzPct val="150000"/>
              <a:buFont typeface="Arial" pitchFamily="34" charset="0"/>
              <a:buChar char="•"/>
            </a:pPr>
            <a:r>
              <a:rPr lang="es-CL" smtClean="0">
                <a:latin typeface="Cambria" pitchFamily="18" charset="0"/>
              </a:rPr>
              <a:t>6 Mapas de procesos </a:t>
            </a:r>
          </a:p>
          <a:p>
            <a:pPr marL="177800" indent="-177800">
              <a:buClr>
                <a:schemeClr val="tx2"/>
              </a:buClr>
              <a:buSzPct val="150000"/>
              <a:buFont typeface="Arial" pitchFamily="34" charset="0"/>
              <a:buChar char="•"/>
            </a:pPr>
            <a:endParaRPr lang="es-CL" smtClean="0">
              <a:latin typeface="Cambria" pitchFamily="18" charset="0"/>
            </a:endParaRPr>
          </a:p>
          <a:p>
            <a:pPr marL="177800" indent="-177800">
              <a:buClr>
                <a:schemeClr val="tx2"/>
              </a:buClr>
              <a:buSzPct val="150000"/>
              <a:buFont typeface="Arial" pitchFamily="34" charset="0"/>
              <a:buChar char="•"/>
            </a:pPr>
            <a:r>
              <a:rPr lang="es-CL" smtClean="0">
                <a:latin typeface="Cambria" pitchFamily="18" charset="0"/>
              </a:rPr>
              <a:t>150 perfiles ocupacionales y 278 unidades de competencias organizadas por nivel de cualificación MCM</a:t>
            </a:r>
          </a:p>
          <a:p>
            <a:pPr marL="177800" indent="-177800">
              <a:buClr>
                <a:schemeClr val="tx2"/>
              </a:buClr>
              <a:buSzPct val="150000"/>
              <a:buFont typeface="Arial" pitchFamily="34" charset="0"/>
              <a:buChar char="•"/>
            </a:pPr>
            <a:endParaRPr lang="es-CL" smtClean="0">
              <a:latin typeface="Cambria" pitchFamily="18" charset="0"/>
            </a:endParaRPr>
          </a:p>
          <a:p>
            <a:pPr marL="177800" indent="-177800">
              <a:buClr>
                <a:schemeClr val="tx2"/>
              </a:buClr>
              <a:buSzPct val="150000"/>
              <a:buFont typeface="Arial" pitchFamily="34" charset="0"/>
              <a:buChar char="•"/>
            </a:pPr>
            <a:r>
              <a:rPr lang="es-CL" smtClean="0">
                <a:latin typeface="Cambria" pitchFamily="18" charset="0"/>
              </a:rPr>
              <a:t>7 Rutas de aprendizaje</a:t>
            </a:r>
          </a:p>
          <a:p>
            <a:pPr marL="177800" indent="-177800">
              <a:buClr>
                <a:schemeClr val="tx2"/>
              </a:buClr>
              <a:buSzPct val="150000"/>
              <a:buFont typeface="Arial" pitchFamily="34" charset="0"/>
              <a:buChar char="•"/>
            </a:pPr>
            <a:endParaRPr lang="es-CL" smtClean="0">
              <a:latin typeface="Cambria" pitchFamily="18" charset="0"/>
            </a:endParaRPr>
          </a:p>
          <a:p>
            <a:pPr marL="177800" indent="-177800">
              <a:buClr>
                <a:schemeClr val="tx2"/>
              </a:buClr>
              <a:buSzPct val="150000"/>
              <a:buFont typeface="Arial" pitchFamily="34" charset="0"/>
              <a:buChar char="•"/>
            </a:pPr>
            <a:r>
              <a:rPr lang="es-CL" smtClean="0">
                <a:latin typeface="Cambria" pitchFamily="18" charset="0"/>
              </a:rPr>
              <a:t>74 Descriptores de programas de Formación</a:t>
            </a:r>
          </a:p>
          <a:p>
            <a:pPr marL="177800" indent="-177800" algn="just">
              <a:buClr>
                <a:schemeClr val="tx2"/>
              </a:buClr>
              <a:buSzPct val="150000"/>
              <a:buFont typeface="Arial" pitchFamily="34" charset="0"/>
              <a:buChar char="•"/>
            </a:pPr>
            <a:endParaRPr lang="es-CL" smtClean="0">
              <a:latin typeface="Cambria" pitchFamily="18" charset="0"/>
            </a:endParaRPr>
          </a:p>
          <a:p>
            <a:pPr marL="177800" indent="-177800" algn="just">
              <a:buClr>
                <a:schemeClr val="tx2"/>
              </a:buClr>
              <a:buSzPct val="150000"/>
              <a:buFont typeface="Arial" pitchFamily="34" charset="0"/>
              <a:buChar char="•"/>
            </a:pPr>
            <a:endParaRPr lang="es-CL" smtClean="0">
              <a:latin typeface="Cambria" pitchFamily="18" charset="0"/>
            </a:endParaRPr>
          </a:p>
          <a:p>
            <a:pPr marL="177800" indent="-177800" algn="just">
              <a:buClr>
                <a:schemeClr val="tx2"/>
              </a:buClr>
              <a:buSzPct val="150000"/>
              <a:buFont typeface="Arial" pitchFamily="34" charset="0"/>
              <a:buChar char="•"/>
            </a:pPr>
            <a:endParaRPr lang="es-CL" smtClean="0">
              <a:latin typeface="Cambria" pitchFamily="18" charset="0"/>
            </a:endParaRPr>
          </a:p>
        </p:txBody>
      </p:sp>
      <p:sp>
        <p:nvSpPr>
          <p:cNvPr id="16" name="15 Cerrar llave"/>
          <p:cNvSpPr/>
          <p:nvPr/>
        </p:nvSpPr>
        <p:spPr>
          <a:xfrm>
            <a:off x="6572264" y="428604"/>
            <a:ext cx="285752" cy="571504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2" name="1 CuadroTexto"/>
          <p:cNvSpPr txBox="1"/>
          <p:nvPr/>
        </p:nvSpPr>
        <p:spPr>
          <a:xfrm>
            <a:off x="364470" y="82210"/>
            <a:ext cx="6989221" cy="461665"/>
          </a:xfrm>
          <a:prstGeom prst="rect">
            <a:avLst/>
          </a:prstGeom>
          <a:noFill/>
        </p:spPr>
        <p:txBody>
          <a:bodyPr wrap="none" rtlCol="0">
            <a:spAutoFit/>
          </a:bodyPr>
          <a:lstStyle/>
          <a:p>
            <a:r>
              <a:rPr lang="es-CL" sz="2400" b="1" smtClean="0">
                <a:solidFill>
                  <a:srgbClr val="E85934"/>
                </a:solidFill>
                <a:latin typeface="Cambria" pitchFamily="18" charset="0"/>
              </a:rPr>
              <a:t>Cadena de valor principal de la Minería Metálica</a:t>
            </a:r>
            <a:endParaRPr lang="es-CL" sz="2400" b="1">
              <a:solidFill>
                <a:srgbClr val="E85934"/>
              </a:solidFill>
              <a:latin typeface="Cambria" panose="02040503050406030204" pitchFamily="18" charset="0"/>
            </a:endParaRPr>
          </a:p>
        </p:txBody>
      </p:sp>
    </p:spTree>
    <p:extLst>
      <p:ext uri="{BB962C8B-B14F-4D97-AF65-F5344CB8AC3E}">
        <p14:creationId xmlns:p14="http://schemas.microsoft.com/office/powerpoint/2010/main" val="3520398657"/>
      </p:ext>
    </p:extLst>
  </p:cSld>
  <p:clrMapOvr>
    <a:masterClrMapping/>
  </p:clrMapOvr>
  <p:transition spd="slow">
    <p:wipe dir="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2530" name="Picture 2"/>
          <p:cNvPicPr>
            <a:picLocks noChangeAspect="1" noChangeArrowheads="1"/>
          </p:cNvPicPr>
          <p:nvPr/>
        </p:nvPicPr>
        <p:blipFill>
          <a:blip r:embed="rId3"/>
          <a:stretch>
            <a:fillRect/>
          </a:stretch>
        </p:blipFill>
        <p:spPr bwMode="auto">
          <a:xfrm>
            <a:off x="-433129" y="24"/>
            <a:ext cx="4933691" cy="6858000"/>
          </a:xfrm>
          <a:prstGeom prst="rect">
            <a:avLst/>
          </a:prstGeom>
          <a:noFill/>
          <a:ln w="9525">
            <a:noFill/>
            <a:miter lim="800000"/>
          </a:ln>
          <a:effectLst/>
        </p:spPr>
      </p:pic>
      <p:pic>
        <p:nvPicPr>
          <p:cNvPr id="22531" name="Picture 3"/>
          <p:cNvPicPr>
            <a:picLocks noChangeAspect="1" noChangeArrowheads="1"/>
          </p:cNvPicPr>
          <p:nvPr/>
        </p:nvPicPr>
        <p:blipFill>
          <a:blip r:embed="rId4"/>
          <a:stretch>
            <a:fillRect/>
          </a:stretch>
        </p:blipFill>
        <p:spPr bwMode="auto">
          <a:xfrm>
            <a:off x="4500063" y="0"/>
            <a:ext cx="4636751" cy="6858000"/>
          </a:xfrm>
          <a:prstGeom prst="rect">
            <a:avLst/>
          </a:prstGeom>
          <a:noFill/>
          <a:ln w="9525">
            <a:noFill/>
            <a:miter lim="800000"/>
          </a:ln>
          <a:effectLst/>
        </p:spPr>
      </p:pic>
    </p:spTree>
    <p:extLst>
      <p:ext uri="{BB962C8B-B14F-4D97-AF65-F5344CB8AC3E}">
        <p14:creationId xmlns:p14="http://schemas.microsoft.com/office/powerpoint/2010/main" val="2628433694"/>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3 Rectángulo"/>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19458" name="Picture 2"/>
          <p:cNvPicPr>
            <a:picLocks noChangeAspect="1" noChangeArrowheads="1"/>
          </p:cNvPicPr>
          <p:nvPr/>
        </p:nvPicPr>
        <p:blipFill>
          <a:blip r:embed="rId3"/>
          <a:stretch>
            <a:fillRect/>
          </a:stretch>
        </p:blipFill>
        <p:spPr bwMode="auto">
          <a:xfrm>
            <a:off x="0" y="0"/>
            <a:ext cx="9148774" cy="6858000"/>
          </a:xfrm>
          <a:prstGeom prst="rect">
            <a:avLst/>
          </a:prstGeom>
          <a:noFill/>
          <a:ln w="9525">
            <a:noFill/>
            <a:miter lim="800000"/>
          </a:ln>
          <a:effectLst/>
        </p:spPr>
      </p:pic>
    </p:spTree>
    <p:extLst>
      <p:ext uri="{BB962C8B-B14F-4D97-AF65-F5344CB8AC3E}">
        <p14:creationId xmlns:p14="http://schemas.microsoft.com/office/powerpoint/2010/main" val="1982419889"/>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CuadroTexto 4"/>
          <p:cNvSpPr txBox="1"/>
          <p:nvPr/>
        </p:nvSpPr>
        <p:spPr>
          <a:xfrm>
            <a:off x="3086100" y="-88900"/>
            <a:ext cx="184666" cy="369332"/>
          </a:xfrm>
          <a:prstGeom prst="rect">
            <a:avLst/>
          </a:prstGeom>
          <a:noFill/>
        </p:spPr>
        <p:txBody>
          <a:bodyPr wrap="none" rtlCol="0">
            <a:spAutoFit/>
          </a:bodyPr>
          <a:lstStyle/>
          <a:p>
            <a:endParaRPr lang="es-ES"/>
          </a:p>
        </p:txBody>
      </p:sp>
      <p:pic>
        <p:nvPicPr>
          <p:cNvPr id="2" name="Imagen 1" descr="5.png"/>
          <p:cNvPicPr>
            <a:picLocks noChangeAspect="1"/>
          </p:cNvPicPr>
          <p:nvPr/>
        </p:nvPicPr>
        <p:blipFill>
          <a:blip r:embed="rId3">
            <a:extLst>
              <a:ext uri="{28A0092B-C50C-407E-A947-70E740481C1C}">
                <a14:useLocalDpi xmlns:a14="http://schemas.microsoft.com/office/drawing/2010/main" val="0"/>
              </a:ext>
            </a:extLst>
          </a:blip>
          <a:srcRect t="14559"/>
          <a:stretch>
            <a:fillRect/>
          </a:stretch>
        </p:blipFill>
        <p:spPr>
          <a:xfrm>
            <a:off x="-469327" y="260648"/>
            <a:ext cx="10225903" cy="5832649"/>
          </a:xfrm>
          <a:prstGeom prst="rect">
            <a:avLst/>
          </a:prstGeom>
        </p:spPr>
      </p:pic>
    </p:spTree>
    <p:extLst>
      <p:ext uri="{BB962C8B-B14F-4D97-AF65-F5344CB8AC3E}">
        <p14:creationId xmlns:p14="http://schemas.microsoft.com/office/powerpoint/2010/main" val="2427036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1506" name="Picture 2"/>
          <p:cNvPicPr>
            <a:picLocks noChangeAspect="1" noChangeArrowheads="1"/>
          </p:cNvPicPr>
          <p:nvPr/>
        </p:nvPicPr>
        <p:blipFill>
          <a:blip r:embed="rId3"/>
          <a:stretch>
            <a:fillRect/>
          </a:stretch>
        </p:blipFill>
        <p:spPr bwMode="auto">
          <a:xfrm>
            <a:off x="0" y="0"/>
            <a:ext cx="9144000" cy="6857999"/>
          </a:xfrm>
          <a:prstGeom prst="rect">
            <a:avLst/>
          </a:prstGeom>
          <a:noFill/>
          <a:ln w="9525">
            <a:noFill/>
            <a:miter lim="800000"/>
          </a:ln>
          <a:effectLst/>
        </p:spPr>
      </p:pic>
    </p:spTree>
    <p:extLst>
      <p:ext uri="{BB962C8B-B14F-4D97-AF65-F5344CB8AC3E}">
        <p14:creationId xmlns:p14="http://schemas.microsoft.com/office/powerpoint/2010/main" val="2029094074"/>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6" name="Picture 2" descr="Imagen foto_00000001"/>
          <p:cNvPicPr>
            <a:picLocks noChangeAspect="1" noChangeArrowheads="1"/>
          </p:cNvPicPr>
          <p:nvPr/>
        </p:nvPicPr>
        <p:blipFill>
          <a:blip r:embed="rId2"/>
          <a:stretch>
            <a:fillRect/>
          </a:stretch>
        </p:blipFill>
        <p:spPr bwMode="auto">
          <a:xfrm>
            <a:off x="3347864" y="908050"/>
            <a:ext cx="4859551" cy="5747591"/>
          </a:xfrm>
          <a:prstGeom prst="rect">
            <a:avLst/>
          </a:prstGeom>
          <a:noFill/>
        </p:spPr>
      </p:pic>
      <p:sp>
        <p:nvSpPr>
          <p:cNvPr id="3" name="2 Rectángulo"/>
          <p:cNvSpPr/>
          <p:nvPr/>
        </p:nvSpPr>
        <p:spPr>
          <a:xfrm>
            <a:off x="433388" y="430996"/>
            <a:ext cx="2914476" cy="954107"/>
          </a:xfrm>
          <a:prstGeom prst="rect">
            <a:avLst/>
          </a:prstGeom>
          <a:noFill/>
        </p:spPr>
        <p:txBody>
          <a:bodyPr wrap="square" rtlCol="0">
            <a:spAutoFit/>
          </a:bodyPr>
          <a:lstStyle/>
          <a:p>
            <a:r>
              <a:rPr lang="es-CL" sz="2800" b="1" smtClean="0">
                <a:solidFill>
                  <a:schemeClr val="tx1"/>
                </a:solidFill>
                <a:latin typeface="Cambria" pitchFamily="18" charset="0"/>
                <a:ea typeface="MS PGothic" pitchFamily="34" charset="-128"/>
              </a:rPr>
              <a:t>MCM</a:t>
            </a:r>
          </a:p>
          <a:p>
            <a:r>
              <a:rPr lang="es-CL" sz="2800" b="1" smtClean="0">
                <a:solidFill>
                  <a:srgbClr val="C00000"/>
                </a:solidFill>
                <a:latin typeface="Cambria" pitchFamily="18" charset="0"/>
                <a:ea typeface="MS PGothic" pitchFamily="34" charset="-128"/>
              </a:rPr>
              <a:t>Niveles</a:t>
            </a:r>
            <a:endParaRPr lang="es-CL" sz="2800" b="1">
              <a:solidFill>
                <a:srgbClr val="C00000"/>
              </a:solidFill>
              <a:latin typeface="Cambria" pitchFamily="18" charset="0"/>
              <a:ea typeface="MS PGothic" pitchFamily="34" charset="-128"/>
            </a:endParaRPr>
          </a:p>
        </p:txBody>
      </p:sp>
    </p:spTree>
    <p:extLst>
      <p:ext uri="{BB962C8B-B14F-4D97-AF65-F5344CB8AC3E}">
        <p14:creationId xmlns:p14="http://schemas.microsoft.com/office/powerpoint/2010/main" val="3403987008"/>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1 Título"/>
          <p:cNvSpPr>
            <a:spLocks noGrp="1"/>
          </p:cNvSpPr>
          <p:nvPr>
            <p:ph type="ctrTitle"/>
          </p:nvPr>
        </p:nvSpPr>
        <p:spPr>
          <a:xfrm>
            <a:off x="611560" y="230783"/>
            <a:ext cx="8458200" cy="1470025"/>
          </a:xfrm>
        </p:spPr>
        <p:txBody>
          <a:bodyPr/>
          <a:lstStyle/>
          <a:p>
            <a:r>
              <a:rPr lang="es-CL" sz="2800" smtClean="0"/>
              <a:t>Marco de cualificaciones una innovación </a:t>
            </a:r>
            <a:r>
              <a:rPr lang="es-CL" sz="2800" smtClean="0">
                <a:solidFill>
                  <a:srgbClr val="E85934"/>
                </a:solidFill>
              </a:rPr>
              <a:t>disruptiva </a:t>
            </a:r>
            <a:r>
              <a:rPr lang="es-CL" sz="2800" smtClean="0"/>
              <a:t>en la formación técnico profesional</a:t>
            </a:r>
            <a:endParaRPr lang="es-CL" sz="2800"/>
          </a:p>
        </p:txBody>
      </p:sp>
      <p:sp>
        <p:nvSpPr>
          <p:cNvPr id="3" name="2 Subtítulo"/>
          <p:cNvSpPr>
            <a:spLocks noGrp="1"/>
          </p:cNvSpPr>
          <p:nvPr>
            <p:ph type="subTitle" idx="1"/>
          </p:nvPr>
        </p:nvSpPr>
        <p:spPr>
          <a:xfrm>
            <a:off x="1349503" y="1628800"/>
            <a:ext cx="6400800" cy="906239"/>
          </a:xfrm>
        </p:spPr>
        <p:txBody>
          <a:bodyPr/>
          <a:lstStyle/>
          <a:p>
            <a:r>
              <a:rPr lang="es-CL" smtClean="0">
                <a:solidFill>
                  <a:schemeClr val="tx1"/>
                </a:solidFill>
                <a:latin typeface="Cambria" pitchFamily="18" charset="0"/>
              </a:rPr>
              <a:t>¿Estamos dispuestos?</a:t>
            </a:r>
            <a:endParaRPr lang="es-CL">
              <a:solidFill>
                <a:schemeClr val="tx1"/>
              </a:solidFill>
              <a:latin typeface="Cambria" panose="02040503050406030204" pitchFamily="18" charset="0"/>
            </a:endParaRPr>
          </a:p>
        </p:txBody>
      </p:sp>
      <p:sp>
        <p:nvSpPr>
          <p:cNvPr id="4" name="3 CuadroTexto"/>
          <p:cNvSpPr txBox="1"/>
          <p:nvPr/>
        </p:nvSpPr>
        <p:spPr>
          <a:xfrm>
            <a:off x="685800" y="2279520"/>
            <a:ext cx="8231381" cy="5170646"/>
          </a:xfrm>
          <a:prstGeom prst="rect">
            <a:avLst/>
          </a:prstGeom>
          <a:noFill/>
        </p:spPr>
        <p:txBody>
          <a:bodyPr wrap="square" rtlCol="0">
            <a:spAutoFit/>
          </a:bodyPr>
          <a:lstStyle/>
          <a:p>
            <a:pPr marL="285750" indent="-285750">
              <a:spcAft>
                <a:spcPts val="600"/>
              </a:spcAft>
              <a:buClr>
                <a:srgbClr val="E85934"/>
              </a:buClr>
              <a:buFont typeface="Arial" pitchFamily="34" charset="0"/>
              <a:buChar char="•"/>
            </a:pPr>
            <a:r>
              <a:rPr lang="es-CL" sz="2000" smtClean="0">
                <a:latin typeface="Cambria" pitchFamily="18" charset="0"/>
              </a:rPr>
              <a:t>Pasar de un sistema de títulos y grados obsoleto (OECD, 2009) a logros de aprendizajes, expresados en competencias.</a:t>
            </a:r>
          </a:p>
          <a:p>
            <a:pPr marL="285750" indent="-285750">
              <a:spcAft>
                <a:spcPts val="600"/>
              </a:spcAft>
              <a:buClr>
                <a:srgbClr val="E85934"/>
              </a:buClr>
              <a:buFont typeface="Arial" pitchFamily="34" charset="0"/>
              <a:buChar char="•"/>
            </a:pPr>
            <a:r>
              <a:rPr lang="es-CL" sz="2000" smtClean="0">
                <a:latin typeface="Cambria" pitchFamily="18" charset="0"/>
              </a:rPr>
              <a:t>Marco de Cualificaciones de carácter nacional, desde oficios (nivel 1) a títulos técnicos profesionales.</a:t>
            </a:r>
          </a:p>
          <a:p>
            <a:pPr marL="285750" indent="-285750">
              <a:spcAft>
                <a:spcPts val="600"/>
              </a:spcAft>
              <a:buClr>
                <a:srgbClr val="E85934"/>
              </a:buClr>
              <a:buFont typeface="Arial" pitchFamily="34" charset="0"/>
              <a:buChar char="•"/>
            </a:pPr>
            <a:r>
              <a:rPr lang="es-CL" sz="2000" smtClean="0">
                <a:latin typeface="Cambria" pitchFamily="18" charset="0"/>
              </a:rPr>
              <a:t>Rol crucial del sector empleador (al menos en formación técnica y profesional postsecundaria).</a:t>
            </a:r>
            <a:endParaRPr lang="es-CL" sz="2000">
              <a:latin typeface="Cambria" panose="02040503050406030204" pitchFamily="18" charset="0"/>
            </a:endParaRPr>
          </a:p>
          <a:p>
            <a:pPr marL="285750" indent="-285750">
              <a:spcAft>
                <a:spcPts val="600"/>
              </a:spcAft>
              <a:buClr>
                <a:srgbClr val="E85934"/>
              </a:buClr>
              <a:buFont typeface="Arial" pitchFamily="34" charset="0"/>
              <a:buChar char="•"/>
            </a:pPr>
            <a:r>
              <a:rPr lang="es-CL" sz="2000" smtClean="0">
                <a:latin typeface="Cambria" pitchFamily="18" charset="0"/>
              </a:rPr>
              <a:t>Chile Valora 2.0, centrado en certificación de aprendizajes no formales y articulado con Mineduc y Sence.</a:t>
            </a:r>
          </a:p>
          <a:p>
            <a:pPr marL="285750" indent="-285750">
              <a:spcAft>
                <a:spcPts val="600"/>
              </a:spcAft>
              <a:buClr>
                <a:srgbClr val="E85934"/>
              </a:buClr>
              <a:buFont typeface="Arial" pitchFamily="34" charset="0"/>
              <a:buChar char="•"/>
            </a:pPr>
            <a:r>
              <a:rPr lang="es-CL" sz="2000" smtClean="0">
                <a:latin typeface="Cambria" pitchFamily="18" charset="0"/>
              </a:rPr>
              <a:t>Sistema de Acreditación basado en MNC.  Procesos de certificación y otorgamiento de títulos, clave en acreditación institucional.</a:t>
            </a:r>
          </a:p>
          <a:p>
            <a:pPr marL="285750" indent="-285750">
              <a:spcAft>
                <a:spcPts val="600"/>
              </a:spcAft>
              <a:buClr>
                <a:srgbClr val="E85934"/>
              </a:buClr>
              <a:buFont typeface="Arial" pitchFamily="34" charset="0"/>
              <a:buChar char="•"/>
            </a:pPr>
            <a:r>
              <a:rPr lang="es-CL" sz="2000" smtClean="0">
                <a:latin typeface="Cambria" pitchFamily="18" charset="0"/>
              </a:rPr>
              <a:t>Financiamiento público en </a:t>
            </a:r>
            <a:r>
              <a:rPr lang="es-CL" sz="2000">
                <a:latin typeface="Cambria" pitchFamily="18" charset="0"/>
              </a:rPr>
              <a:t>formación para el trabajo disponible sólo para programas reconocidos en el MNC</a:t>
            </a:r>
            <a:r>
              <a:rPr lang="es-CL" sz="2000" smtClean="0">
                <a:latin typeface="Cambria" pitchFamily="18" charset="0"/>
              </a:rPr>
              <a:t>. Inversión pública en creación de Consejos Sectoriales.</a:t>
            </a:r>
            <a:endParaRPr lang="es-CL" sz="2000">
              <a:latin typeface="Cambria" pitchFamily="18" charset="0"/>
            </a:endParaRPr>
          </a:p>
          <a:p>
            <a:endParaRPr lang="es-CL" sz="2000" smtClean="0">
              <a:latin typeface="Cambria" panose="02040503050406030204" pitchFamily="18" charset="0"/>
            </a:endParaRPr>
          </a:p>
          <a:p>
            <a:endParaRPr lang="es-CL" sz="2000">
              <a:latin typeface="Cambria" pitchFamily="18" charset="0"/>
            </a:endParaRPr>
          </a:p>
        </p:txBody>
      </p:sp>
    </p:spTree>
    <p:extLst>
      <p:ext uri="{BB962C8B-B14F-4D97-AF65-F5344CB8AC3E}">
        <p14:creationId xmlns:p14="http://schemas.microsoft.com/office/powerpoint/2010/main" val="8093405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7410" name="Imagen 3"/>
          <p:cNvPicPr>
            <a:picLocks noChangeAspect="1"/>
          </p:cNvPicPr>
          <p:nvPr/>
        </p:nvPicPr>
        <p:blipFill>
          <a:blip r:embed="rId2"/>
          <a:stretch>
            <a:fillRect/>
          </a:stretch>
        </p:blipFill>
        <p:spPr bwMode="auto">
          <a:xfrm>
            <a:off x="0" y="0"/>
            <a:ext cx="9144000" cy="6858000"/>
          </a:xfrm>
          <a:prstGeom prst="rect">
            <a:avLst/>
          </a:prstGeom>
          <a:noFill/>
          <a:ln w="9525">
            <a:noFill/>
            <a:miter lim="800000"/>
          </a:ln>
        </p:spPr>
      </p:pic>
      <p:pic>
        <p:nvPicPr>
          <p:cNvPr id="19458" name="Picture 2" descr="C:\Users\cfellay\Desktop\CAPITAL HUMANO E INNOVACION 2012\DIRECCION TECNICA Y OPERACIONES\Estándares\Logos\innovum blanco.png"/>
          <p:cNvPicPr>
            <a:picLocks noChangeAspect="1" noChangeArrowheads="1"/>
          </p:cNvPicPr>
          <p:nvPr/>
        </p:nvPicPr>
        <p:blipFill>
          <a:blip r:embed="rId3"/>
          <a:stretch>
            <a:fillRect/>
          </a:stretch>
        </p:blipFill>
        <p:spPr bwMode="auto">
          <a:xfrm>
            <a:off x="1428728" y="2571744"/>
            <a:ext cx="6143636" cy="1430447"/>
          </a:xfrm>
          <a:prstGeom prst="rect">
            <a:avLst/>
          </a:prstGeom>
          <a:noFill/>
        </p:spPr>
      </p:pic>
      <p:sp>
        <p:nvSpPr>
          <p:cNvPr id="2" name="1 CuadroTexto"/>
          <p:cNvSpPr txBox="1"/>
          <p:nvPr/>
        </p:nvSpPr>
        <p:spPr>
          <a:xfrm>
            <a:off x="2483768" y="4489956"/>
            <a:ext cx="4014497" cy="523220"/>
          </a:xfrm>
          <a:prstGeom prst="rect">
            <a:avLst/>
          </a:prstGeom>
          <a:noFill/>
        </p:spPr>
        <p:txBody>
          <a:bodyPr wrap="none" rtlCol="0">
            <a:spAutoFit/>
          </a:bodyPr>
          <a:lstStyle/>
          <a:p>
            <a:r>
              <a:rPr lang="es-CL" sz="2800" b="1">
                <a:solidFill>
                  <a:schemeClr val="bg1"/>
                </a:solidFill>
                <a:latin typeface="Cambria" pitchFamily="18" charset="0"/>
              </a:rPr>
              <a:t>h</a:t>
            </a:r>
            <a:r>
              <a:rPr lang="es-CL" sz="2800" b="1" smtClean="0">
                <a:solidFill>
                  <a:schemeClr val="bg1"/>
                </a:solidFill>
                <a:latin typeface="Cambria" pitchFamily="18" charset="0"/>
              </a:rPr>
              <a:t>ernan.araneda@fch.cl</a:t>
            </a:r>
            <a:endParaRPr lang="es-CL" sz="2800" b="1">
              <a:solidFill>
                <a:schemeClr val="bg1"/>
              </a:solidFill>
              <a:latin typeface="Cambria" panose="02040503050406030204" pitchFamily="18" charset="0"/>
            </a:endParaRPr>
          </a:p>
        </p:txBody>
      </p:sp>
    </p:spTree>
    <p:extLst>
      <p:ext uri="{BB962C8B-B14F-4D97-AF65-F5344CB8AC3E}">
        <p14:creationId xmlns:p14="http://schemas.microsoft.com/office/powerpoint/2010/main" val="1227778029"/>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7" name="36 Rectángulo"/>
          <p:cNvSpPr/>
          <p:nvPr/>
        </p:nvSpPr>
        <p:spPr>
          <a:xfrm>
            <a:off x="8286776" y="6000768"/>
            <a:ext cx="571504" cy="357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3" name="Imagen 2" descr="17.png"/>
          <p:cNvPicPr>
            <a:picLocks noChangeAspect="1"/>
          </p:cNvPicPr>
          <p:nvPr/>
        </p:nvPicPr>
        <p:blipFill>
          <a:blip r:embed="rId2">
            <a:extLst>
              <a:ext uri="{28A0092B-C50C-407E-A947-70E740481C1C}">
                <a14:useLocalDpi xmlns:a14="http://schemas.microsoft.com/office/drawing/2010/main" val="0"/>
              </a:ext>
            </a:extLst>
          </a:blip>
          <a:srcRect t="15729"/>
          <a:stretch>
            <a:fillRect/>
          </a:stretch>
        </p:blipFill>
        <p:spPr>
          <a:xfrm>
            <a:off x="-42115" y="983417"/>
            <a:ext cx="8790579" cy="4965863"/>
          </a:xfrm>
          <a:prstGeom prst="rect">
            <a:avLst/>
          </a:prstGeom>
        </p:spPr>
      </p:pic>
      <p:pic>
        <p:nvPicPr>
          <p:cNvPr id="4" name="Picture 2"/>
          <p:cNvPicPr>
            <a:picLocks noChangeAspect="1" noChangeArrowheads="1"/>
          </p:cNvPicPr>
          <p:nvPr/>
        </p:nvPicPr>
        <p:blipFill>
          <a:blip r:embed="rId3"/>
          <a:stretch>
            <a:fillRect/>
          </a:stretch>
        </p:blipFill>
        <p:spPr bwMode="auto">
          <a:xfrm>
            <a:off x="2195736" y="42139"/>
            <a:ext cx="3203848" cy="1226621"/>
          </a:xfrm>
          <a:prstGeom prst="rect">
            <a:avLst/>
          </a:prstGeom>
          <a:noFill/>
          <a:ln w="9525">
            <a:noFill/>
            <a:miter lim="800000"/>
          </a:ln>
          <a:effectLst/>
        </p:spPr>
      </p:pic>
    </p:spTree>
    <p:extLst>
      <p:ext uri="{BB962C8B-B14F-4D97-AF65-F5344CB8AC3E}">
        <p14:creationId xmlns:p14="http://schemas.microsoft.com/office/powerpoint/2010/main" val="2139030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Imagen 2" descr="19.png"/>
          <p:cNvPicPr>
            <a:picLocks noChangeAspect="1"/>
          </p:cNvPicPr>
          <p:nvPr/>
        </p:nvPicPr>
        <p:blipFill>
          <a:blip r:embed="rId2">
            <a:extLst>
              <a:ext uri="{28A0092B-C50C-407E-A947-70E740481C1C}">
                <a14:useLocalDpi xmlns:a14="http://schemas.microsoft.com/office/drawing/2010/main" val="0"/>
              </a:ext>
            </a:extLst>
          </a:blip>
          <a:srcRect t="11664"/>
          <a:stretch>
            <a:fillRect/>
          </a:stretch>
        </p:blipFill>
        <p:spPr>
          <a:xfrm>
            <a:off x="-180528" y="620542"/>
            <a:ext cx="8712968" cy="5760786"/>
          </a:xfrm>
          <a:prstGeom prst="rect">
            <a:avLst/>
          </a:prstGeom>
        </p:spPr>
      </p:pic>
    </p:spTree>
    <p:extLst>
      <p:ext uri="{BB962C8B-B14F-4D97-AF65-F5344CB8AC3E}">
        <p14:creationId xmlns:p14="http://schemas.microsoft.com/office/powerpoint/2010/main" val="62119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n 1" descr="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63" y="1916832"/>
            <a:ext cx="5735954" cy="4260820"/>
          </a:xfrm>
          <a:prstGeom prst="rect">
            <a:avLst/>
          </a:prstGeom>
        </p:spPr>
      </p:pic>
      <p:pic>
        <p:nvPicPr>
          <p:cNvPr id="3" name="Imagen 2" descr="56.png"/>
          <p:cNvPicPr>
            <a:picLocks noChangeAspect="1"/>
          </p:cNvPicPr>
          <p:nvPr/>
        </p:nvPicPr>
        <p:blipFill>
          <a:blip r:embed="rId4">
            <a:extLst>
              <a:ext uri="{28A0092B-C50C-407E-A947-70E740481C1C}">
                <a14:useLocalDpi xmlns:a14="http://schemas.microsoft.com/office/drawing/2010/main" val="0"/>
              </a:ext>
            </a:extLst>
          </a:blip>
          <a:srcRect t="33661"/>
          <a:stretch>
            <a:fillRect/>
          </a:stretch>
        </p:blipFill>
        <p:spPr>
          <a:xfrm>
            <a:off x="318161" y="723014"/>
            <a:ext cx="6918499" cy="1079684"/>
          </a:xfrm>
          <a:prstGeom prst="rect">
            <a:avLst/>
          </a:prstGeom>
        </p:spPr>
      </p:pic>
    </p:spTree>
    <p:extLst>
      <p:ext uri="{BB962C8B-B14F-4D97-AF65-F5344CB8AC3E}">
        <p14:creationId xmlns:p14="http://schemas.microsoft.com/office/powerpoint/2010/main" val="501495206"/>
      </p:ext>
    </p:extLst>
  </p:cSld>
  <p:clrMapOvr>
    <a:masterClrMapping/>
  </p:clrMapOvr>
  <p:transition>
    <p:fade/>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n 1" descr="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196752"/>
            <a:ext cx="14291945" cy="6120680"/>
          </a:xfrm>
          <a:prstGeom prst="rect">
            <a:avLst/>
          </a:prstGeom>
        </p:spPr>
      </p:pic>
      <p:pic>
        <p:nvPicPr>
          <p:cNvPr id="5" name="Imagen 4" descr="57.png"/>
          <p:cNvPicPr>
            <a:picLocks noChangeAspect="1"/>
          </p:cNvPicPr>
          <p:nvPr/>
        </p:nvPicPr>
        <p:blipFill>
          <a:blip r:embed="rId4">
            <a:extLst>
              <a:ext uri="{28A0092B-C50C-407E-A947-70E740481C1C}">
                <a14:useLocalDpi xmlns:a14="http://schemas.microsoft.com/office/drawing/2010/main" val="0"/>
              </a:ext>
            </a:extLst>
          </a:blip>
          <a:srcRect t="65800"/>
          <a:stretch>
            <a:fillRect/>
          </a:stretch>
        </p:blipFill>
        <p:spPr>
          <a:xfrm>
            <a:off x="333297" y="744279"/>
            <a:ext cx="6918499" cy="296022"/>
          </a:xfrm>
          <a:prstGeom prst="rect">
            <a:avLst/>
          </a:prstGeom>
        </p:spPr>
      </p:pic>
      <p:sp>
        <p:nvSpPr>
          <p:cNvPr id="4" name="Rectángulo 3"/>
          <p:cNvSpPr/>
          <p:nvPr/>
        </p:nvSpPr>
        <p:spPr>
          <a:xfrm>
            <a:off x="8388424" y="1196752"/>
            <a:ext cx="3240360" cy="62373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46879202"/>
      </p:ext>
    </p:extLst>
  </p:cSld>
  <p:clrMapOvr>
    <a:masterClrMapping/>
  </p:clrMapOvr>
  <p:transition>
    <p:fade/>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Imagen 1" descr="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088" y="1064485"/>
            <a:ext cx="12414965" cy="5316843"/>
          </a:xfrm>
          <a:prstGeom prst="rect">
            <a:avLst/>
          </a:prstGeom>
        </p:spPr>
      </p:pic>
      <p:pic>
        <p:nvPicPr>
          <p:cNvPr id="5" name="Imagen 4" descr="57.png"/>
          <p:cNvPicPr>
            <a:picLocks noChangeAspect="1"/>
          </p:cNvPicPr>
          <p:nvPr/>
        </p:nvPicPr>
        <p:blipFill>
          <a:blip r:embed="rId4">
            <a:extLst>
              <a:ext uri="{28A0092B-C50C-407E-A947-70E740481C1C}">
                <a14:useLocalDpi xmlns:a14="http://schemas.microsoft.com/office/drawing/2010/main" val="0"/>
              </a:ext>
            </a:extLst>
          </a:blip>
          <a:srcRect t="65800"/>
          <a:stretch>
            <a:fillRect/>
          </a:stretch>
        </p:blipFill>
        <p:spPr>
          <a:xfrm>
            <a:off x="333297" y="744279"/>
            <a:ext cx="6918499" cy="296022"/>
          </a:xfrm>
          <a:prstGeom prst="rect">
            <a:avLst/>
          </a:prstGeom>
        </p:spPr>
      </p:pic>
      <p:sp>
        <p:nvSpPr>
          <p:cNvPr id="3" name="Rectángulo 2"/>
          <p:cNvSpPr/>
          <p:nvPr/>
        </p:nvSpPr>
        <p:spPr>
          <a:xfrm>
            <a:off x="-828600" y="836712"/>
            <a:ext cx="1584176" cy="518457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40661349"/>
      </p:ext>
    </p:extLst>
  </p:cSld>
  <p:clrMapOvr>
    <a:masterClrMapping/>
  </p:clrMapOvr>
  <p:transition>
    <p:fade/>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Imagen 2" descr="58.png"/>
          <p:cNvPicPr>
            <a:picLocks noChangeAspect="1"/>
          </p:cNvPicPr>
          <p:nvPr/>
        </p:nvPicPr>
        <p:blipFill>
          <a:blip r:embed="rId3">
            <a:extLst>
              <a:ext uri="{28A0092B-C50C-407E-A947-70E740481C1C}">
                <a14:useLocalDpi xmlns:a14="http://schemas.microsoft.com/office/drawing/2010/main" val="0"/>
              </a:ext>
            </a:extLst>
          </a:blip>
          <a:srcRect t="53490"/>
          <a:stretch>
            <a:fillRect/>
          </a:stretch>
        </p:blipFill>
        <p:spPr>
          <a:xfrm>
            <a:off x="312973" y="1050925"/>
            <a:ext cx="6918499" cy="765472"/>
          </a:xfrm>
          <a:prstGeom prst="rect">
            <a:avLst/>
          </a:prstGeom>
        </p:spPr>
      </p:pic>
      <p:pic>
        <p:nvPicPr>
          <p:cNvPr id="6" name="Imagen 5" descr="9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1813789"/>
            <a:ext cx="8375346" cy="3919467"/>
          </a:xfrm>
          <a:prstGeom prst="rect">
            <a:avLst/>
          </a:prstGeom>
        </p:spPr>
      </p:pic>
    </p:spTree>
    <p:extLst>
      <p:ext uri="{BB962C8B-B14F-4D97-AF65-F5344CB8AC3E}">
        <p14:creationId xmlns:p14="http://schemas.microsoft.com/office/powerpoint/2010/main" val="3200627379"/>
      </p:ext>
    </p:extLst>
  </p:cSld>
  <p:clrMapOvr>
    <a:masterClrMapping/>
  </p:clrMapOvr>
  <p:transition>
    <p:fade/>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r="http://schemas.openxmlformats.org/officeDocument/2006/relationships"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r="http://schemas.openxmlformats.org/officeDocument/2006/relationships"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Fundacion Chile</Company>
  <PresentationFormat>On-screen Show (4:3)</PresentationFormat>
  <Paragraphs>68</Paragraphs>
  <Slides>33</Slides>
  <Notes>24</Notes>
  <TotalTime>9213</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33</vt:i4>
      </vt:variant>
    </vt:vector>
  </HeadingPairs>
  <TitlesOfParts>
    <vt:vector baseType="lpstr" size="41">
      <vt:lpstr>Arial</vt:lpstr>
      <vt:lpstr>Calibri</vt:lpstr>
      <vt:lpstr>ＭＳ Ｐゴシック</vt:lpstr>
      <vt:lpstr>Cambria</vt:lpstr>
      <vt:lpstr>MS PGothic</vt:lpstr>
      <vt:lpstr>Wingdings</vt:lpstr>
      <vt:lpstr>Arial Narrow</vt:lpstr>
      <vt:lpstr>Tema de Office</vt:lpstr>
      <vt:lpstr> SISTEMAS DE CUALIFICACIONES, CLAVE PARA LA FORMACIÓN TP POSTSECUNDARIAEL EJEMPLO DE LA GRAN MINERÍA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TRES PILARES CLAVES DE UN SISTEMA DE FORMACIÓN DE CLASE MUNDIAL </vt:lpstr>
      <vt:lpstr>PowerPoint Presentation</vt:lpstr>
      <vt:lpstr>PowerPoint Presentation</vt:lpstr>
      <vt:lpstr>Un “mapa” de los requerimientos específicos para los perfiles ocupacionales críticos de la industria.Incorporó análisis comparado del marco de cualificaciones de Australia. Acuerdo de colaboración con Industry Skills Council de Minería (SkillsDMC). Primera vez que en Chile el sector productivo elabora un MC con información específica para el mundo de educación y formación de recursos humanos. </vt:lpstr>
      <vt:lpstr>PowerPoint Presentation</vt:lpstr>
      <vt:lpstr>PowerPoint Presentation</vt:lpstr>
      <vt:lpstr>PowerPoint Presentation</vt:lpstr>
      <vt:lpstr>PowerPoint Presentation</vt:lpstr>
      <vt:lpstr>PowerPoint Presentation</vt:lpstr>
      <vt:lpstr>PowerPoint Presentation</vt:lpstr>
      <vt:lpstr>Marco de cualificaciones una innovación disruptiva en la formación técnico profesional</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Aquí va el titulo en cuerpo 40</dc:title>
  <dc:creator>Francisca Jiménez</dc:creator>
  <cp:lastModifiedBy>HERNAN ARANEDA</cp:lastModifiedBy>
  <cp:revision>133</cp:revision>
  <dcterms:created xsi:type="dcterms:W3CDTF">2010-07-05T17:24:11Z</dcterms:created>
  <dcterms:modified xsi:type="dcterms:W3CDTF">2023-12-07T18:31:06Z</dcterms:modified>
</cp:coreProperties>
</file>